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9" r:id="rId2"/>
    <p:sldId id="260" r:id="rId3"/>
    <p:sldId id="262" r:id="rId4"/>
    <p:sldId id="267" r:id="rId5"/>
    <p:sldId id="263" r:id="rId6"/>
    <p:sldId id="268" r:id="rId7"/>
    <p:sldId id="264" r:id="rId8"/>
    <p:sldId id="265" r:id="rId9"/>
    <p:sldId id="269" r:id="rId10"/>
    <p:sldId id="266" r:id="rId11"/>
    <p:sldId id="271" r:id="rId12"/>
    <p:sldId id="281" r:id="rId13"/>
    <p:sldId id="275" r:id="rId14"/>
    <p:sldId id="274" r:id="rId15"/>
    <p:sldId id="276" r:id="rId16"/>
    <p:sldId id="270" r:id="rId17"/>
    <p:sldId id="277" r:id="rId18"/>
    <p:sldId id="279" r:id="rId19"/>
    <p:sldId id="282" r:id="rId20"/>
    <p:sldId id="283" r:id="rId21"/>
    <p:sldId id="285" r:id="rId22"/>
    <p:sldId id="28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417"/>
    <a:srgbClr val="CCCCFF"/>
    <a:srgbClr val="838383"/>
    <a:srgbClr val="999999"/>
    <a:srgbClr val="6C7373"/>
    <a:srgbClr val="E1E1E1"/>
    <a:srgbClr val="566568"/>
    <a:srgbClr val="C41039"/>
    <a:srgbClr val="69787B"/>
    <a:srgbClr val="6978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4514" autoAdjust="0"/>
  </p:normalViewPr>
  <p:slideViewPr>
    <p:cSldViewPr snapToGrid="0" snapToObjects="1">
      <p:cViewPr varScale="1">
        <p:scale>
          <a:sx n="83" d="100"/>
          <a:sy n="83" d="100"/>
        </p:scale>
        <p:origin x="221" y="5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66" d="100"/>
          <a:sy n="66" d="100"/>
        </p:scale>
        <p:origin x="3134"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SI\Downloads\191_data.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SI\Downloads\zFacts-national-debt-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317110811112011E-2"/>
          <c:y val="0.164179104477612"/>
          <c:w val="0.88378661176400886"/>
          <c:h val="0.69216417910447703"/>
        </c:manualLayout>
      </c:layout>
      <c:lineChart>
        <c:grouping val="standard"/>
        <c:varyColors val="0"/>
        <c:ser>
          <c:idx val="1"/>
          <c:order val="0"/>
          <c:spPr>
            <a:ln w="12700">
              <a:solidFill>
                <a:srgbClr val="000000"/>
              </a:solidFill>
              <a:prstDash val="solid"/>
            </a:ln>
          </c:spPr>
          <c:marker>
            <c:symbol val="none"/>
          </c:marker>
          <c:cat>
            <c:numRef>
              <c:f>'[191_data.xls]Figure 13.1'!$R$109:$R$217</c:f>
              <c:numCache>
                <c:formatCode>General</c:formatCode>
                <c:ptCount val="109"/>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numCache>
            </c:numRef>
          </c:cat>
          <c:val>
            <c:numRef>
              <c:f>'[191_data.xls]Figure 13.1'!$U$109:$U$217</c:f>
              <c:numCache>
                <c:formatCode>0.00</c:formatCode>
                <c:ptCount val="109"/>
                <c:pt idx="0">
                  <c:v>0.63</c:v>
                </c:pt>
                <c:pt idx="1">
                  <c:v>4.583333333333333</c:v>
                </c:pt>
                <c:pt idx="2">
                  <c:v>4.5266666666666664</c:v>
                </c:pt>
                <c:pt idx="3">
                  <c:v>4.1433333333333335</c:v>
                </c:pt>
                <c:pt idx="4">
                  <c:v>1.9066666666666665</c:v>
                </c:pt>
                <c:pt idx="5">
                  <c:v>1.7633333333333334</c:v>
                </c:pt>
                <c:pt idx="6">
                  <c:v>2.19</c:v>
                </c:pt>
                <c:pt idx="7">
                  <c:v>11.153333333333334</c:v>
                </c:pt>
                <c:pt idx="8">
                  <c:v>17.253333333333334</c:v>
                </c:pt>
                <c:pt idx="9">
                  <c:v>16.826666666666668</c:v>
                </c:pt>
                <c:pt idx="10">
                  <c:v>6.1000000000000014</c:v>
                </c:pt>
                <c:pt idx="11">
                  <c:v>0</c:v>
                </c:pt>
                <c:pt idx="12">
                  <c:v>0.42666666666666669</c:v>
                </c:pt>
                <c:pt idx="13">
                  <c:v>3.2333333333333329</c:v>
                </c:pt>
                <c:pt idx="14">
                  <c:v>16.386666666666667</c:v>
                </c:pt>
                <c:pt idx="15">
                  <c:v>18.576666666666668</c:v>
                </c:pt>
                <c:pt idx="16">
                  <c:v>18.260000000000002</c:v>
                </c:pt>
                <c:pt idx="17">
                  <c:v>5.98</c:v>
                </c:pt>
                <c:pt idx="18">
                  <c:v>3.3633333333333333</c:v>
                </c:pt>
                <c:pt idx="19">
                  <c:v>0.87333333333333341</c:v>
                </c:pt>
                <c:pt idx="20">
                  <c:v>0.91333333333333344</c:v>
                </c:pt>
                <c:pt idx="21">
                  <c:v>5.9866666666666672</c:v>
                </c:pt>
                <c:pt idx="22">
                  <c:v>10.433333333333334</c:v>
                </c:pt>
                <c:pt idx="23">
                  <c:v>14.909999999999998</c:v>
                </c:pt>
                <c:pt idx="24">
                  <c:v>13.573333333333332</c:v>
                </c:pt>
                <c:pt idx="25">
                  <c:v>15.863333333333335</c:v>
                </c:pt>
                <c:pt idx="26">
                  <c:v>14.12</c:v>
                </c:pt>
                <c:pt idx="27">
                  <c:v>11.286666666666667</c:v>
                </c:pt>
                <c:pt idx="28">
                  <c:v>4.5799999999999992</c:v>
                </c:pt>
                <c:pt idx="29">
                  <c:v>10.57</c:v>
                </c:pt>
                <c:pt idx="30">
                  <c:v>21.709999999999997</c:v>
                </c:pt>
                <c:pt idx="31">
                  <c:v>43.180000000000007</c:v>
                </c:pt>
                <c:pt idx="32">
                  <c:v>42.79</c:v>
                </c:pt>
                <c:pt idx="33">
                  <c:v>37.056666666666672</c:v>
                </c:pt>
                <c:pt idx="34">
                  <c:v>19.813333333333336</c:v>
                </c:pt>
                <c:pt idx="35">
                  <c:v>14.673333333333334</c:v>
                </c:pt>
                <c:pt idx="36">
                  <c:v>11.38</c:v>
                </c:pt>
                <c:pt idx="37">
                  <c:v>10.066666666666668</c:v>
                </c:pt>
                <c:pt idx="38">
                  <c:v>5.9600000000000009</c:v>
                </c:pt>
                <c:pt idx="39">
                  <c:v>3.7166666666666668</c:v>
                </c:pt>
                <c:pt idx="40">
                  <c:v>0.77333333333333332</c:v>
                </c:pt>
                <c:pt idx="41">
                  <c:v>0.77333333333333332</c:v>
                </c:pt>
                <c:pt idx="42">
                  <c:v>0</c:v>
                </c:pt>
                <c:pt idx="43">
                  <c:v>0</c:v>
                </c:pt>
                <c:pt idx="44">
                  <c:v>0</c:v>
                </c:pt>
                <c:pt idx="45">
                  <c:v>0</c:v>
                </c:pt>
                <c:pt idx="46">
                  <c:v>0</c:v>
                </c:pt>
                <c:pt idx="47">
                  <c:v>2.4899999999999998</c:v>
                </c:pt>
                <c:pt idx="48">
                  <c:v>4.9799999999999995</c:v>
                </c:pt>
                <c:pt idx="49">
                  <c:v>4.9799999999999995</c:v>
                </c:pt>
                <c:pt idx="50">
                  <c:v>2.4899999999999998</c:v>
                </c:pt>
                <c:pt idx="51">
                  <c:v>0</c:v>
                </c:pt>
                <c:pt idx="52">
                  <c:v>0</c:v>
                </c:pt>
                <c:pt idx="53">
                  <c:v>0</c:v>
                </c:pt>
                <c:pt idx="54">
                  <c:v>0</c:v>
                </c:pt>
                <c:pt idx="55">
                  <c:v>0</c:v>
                </c:pt>
                <c:pt idx="56">
                  <c:v>0</c:v>
                </c:pt>
                <c:pt idx="57">
                  <c:v>0</c:v>
                </c:pt>
                <c:pt idx="58">
                  <c:v>0</c:v>
                </c:pt>
                <c:pt idx="59">
                  <c:v>0</c:v>
                </c:pt>
                <c:pt idx="60">
                  <c:v>0</c:v>
                </c:pt>
                <c:pt idx="61">
                  <c:v>0</c:v>
                </c:pt>
                <c:pt idx="62">
                  <c:v>0</c:v>
                </c:pt>
                <c:pt idx="63">
                  <c:v>0.23333333333333331</c:v>
                </c:pt>
                <c:pt idx="64">
                  <c:v>0.23333333333333331</c:v>
                </c:pt>
                <c:pt idx="65">
                  <c:v>0.23333333333333331</c:v>
                </c:pt>
                <c:pt idx="66">
                  <c:v>0</c:v>
                </c:pt>
                <c:pt idx="67">
                  <c:v>0</c:v>
                </c:pt>
                <c:pt idx="68">
                  <c:v>0</c:v>
                </c:pt>
                <c:pt idx="69">
                  <c:v>0</c:v>
                </c:pt>
                <c:pt idx="70">
                  <c:v>0</c:v>
                </c:pt>
                <c:pt idx="71">
                  <c:v>4.6666666666666669E-2</c:v>
                </c:pt>
                <c:pt idx="72">
                  <c:v>4.6666666666666669E-2</c:v>
                </c:pt>
                <c:pt idx="73">
                  <c:v>4.6666666666666669E-2</c:v>
                </c:pt>
                <c:pt idx="74">
                  <c:v>2.74</c:v>
                </c:pt>
                <c:pt idx="75">
                  <c:v>5.48</c:v>
                </c:pt>
                <c:pt idx="76">
                  <c:v>8.3466666666666676</c:v>
                </c:pt>
                <c:pt idx="77">
                  <c:v>9.2533333333333321</c:v>
                </c:pt>
                <c:pt idx="78">
                  <c:v>10.073333333333332</c:v>
                </c:pt>
                <c:pt idx="79">
                  <c:v>10.736666666666665</c:v>
                </c:pt>
                <c:pt idx="80">
                  <c:v>7.9899999999999984</c:v>
                </c:pt>
                <c:pt idx="81">
                  <c:v>5.94</c:v>
                </c:pt>
                <c:pt idx="82">
                  <c:v>4.3533333333333326</c:v>
                </c:pt>
                <c:pt idx="83">
                  <c:v>5.3633333333333333</c:v>
                </c:pt>
                <c:pt idx="84">
                  <c:v>14.680000000000001</c:v>
                </c:pt>
                <c:pt idx="85">
                  <c:v>21.003333333333334</c:v>
                </c:pt>
                <c:pt idx="86">
                  <c:v>26.156666666666666</c:v>
                </c:pt>
                <c:pt idx="87">
                  <c:v>22.406666666666666</c:v>
                </c:pt>
                <c:pt idx="88">
                  <c:v>20.936666666666667</c:v>
                </c:pt>
                <c:pt idx="89">
                  <c:v>22.330000000000002</c:v>
                </c:pt>
                <c:pt idx="90">
                  <c:v>25.946666666666669</c:v>
                </c:pt>
                <c:pt idx="91">
                  <c:v>31.706666666666667</c:v>
                </c:pt>
                <c:pt idx="92">
                  <c:v>29.766666666666666</c:v>
                </c:pt>
                <c:pt idx="93">
                  <c:v>26.02</c:v>
                </c:pt>
                <c:pt idx="94">
                  <c:v>24.016666666666669</c:v>
                </c:pt>
                <c:pt idx="95">
                  <c:v>29.959999999999997</c:v>
                </c:pt>
                <c:pt idx="96">
                  <c:v>29.850000000000005</c:v>
                </c:pt>
                <c:pt idx="97">
                  <c:v>30.05</c:v>
                </c:pt>
                <c:pt idx="98">
                  <c:v>28.286666666666662</c:v>
                </c:pt>
                <c:pt idx="99">
                  <c:v>29.019999999999996</c:v>
                </c:pt>
                <c:pt idx="100">
                  <c:v>23.419999999999998</c:v>
                </c:pt>
                <c:pt idx="101">
                  <c:v>17.213333333333331</c:v>
                </c:pt>
                <c:pt idx="102">
                  <c:v>10.616666666666667</c:v>
                </c:pt>
                <c:pt idx="103">
                  <c:v>5.8366666666666669</c:v>
                </c:pt>
                <c:pt idx="104">
                  <c:v>1.4066666666666665</c:v>
                </c:pt>
                <c:pt idx="105">
                  <c:v>0.46666666666666662</c:v>
                </c:pt>
                <c:pt idx="106">
                  <c:v>0.14000000000000001</c:v>
                </c:pt>
                <c:pt idx="107">
                  <c:v>8.0499999999999989</c:v>
                </c:pt>
                <c:pt idx="108">
                  <c:v>21.76</c:v>
                </c:pt>
              </c:numCache>
            </c:numRef>
          </c:val>
          <c:smooth val="1"/>
          <c:extLst>
            <c:ext xmlns:c16="http://schemas.microsoft.com/office/drawing/2014/chart" uri="{C3380CC4-5D6E-409C-BE32-E72D297353CC}">
              <c16:uniqueId val="{00000000-9130-4A71-81BC-887DC3EA2549}"/>
            </c:ext>
          </c:extLst>
        </c:ser>
        <c:dLbls>
          <c:showLegendKey val="0"/>
          <c:showVal val="0"/>
          <c:showCatName val="0"/>
          <c:showSerName val="0"/>
          <c:showPercent val="0"/>
          <c:showBubbleSize val="0"/>
        </c:dLbls>
        <c:smooth val="0"/>
        <c:axId val="2039251200"/>
        <c:axId val="1"/>
      </c:lineChart>
      <c:catAx>
        <c:axId val="2039251200"/>
        <c:scaling>
          <c:orientation val="minMax"/>
        </c:scaling>
        <c:delete val="0"/>
        <c:axPos val="b"/>
        <c:numFmt formatCode="General" sourceLinked="1"/>
        <c:majorTickMark val="out"/>
        <c:minorTickMark val="out"/>
        <c:tickLblPos val="nextTo"/>
        <c:spPr>
          <a:ln w="3175">
            <a:solidFill>
              <a:srgbClr val="000000"/>
            </a:solidFill>
            <a:prstDash val="solid"/>
          </a:ln>
        </c:spPr>
        <c:txPr>
          <a:bodyPr rot="0" vert="horz"/>
          <a:lstStyle/>
          <a:p>
            <a:pPr>
              <a:defRPr sz="1050" b="0" i="0" u="none" strike="noStrike" baseline="0">
                <a:solidFill>
                  <a:srgbClr val="000000"/>
                </a:solidFill>
                <a:latin typeface="Times New Roman"/>
                <a:ea typeface="Times New Roman"/>
                <a:cs typeface="Times New Roman"/>
              </a:defRPr>
            </a:pPr>
            <a:endParaRPr lang="en-US"/>
          </a:p>
        </c:txPr>
        <c:crossAx val="1"/>
        <c:crosses val="autoZero"/>
        <c:auto val="1"/>
        <c:lblAlgn val="ctr"/>
        <c:lblOffset val="100"/>
        <c:tickLblSkip val="10"/>
        <c:tickMarkSkip val="5"/>
        <c:noMultiLvlLbl val="0"/>
      </c:catAx>
      <c:valAx>
        <c:axId val="1"/>
        <c:scaling>
          <c:orientation val="minMax"/>
          <c:max val="45"/>
          <c:min val="0"/>
        </c:scaling>
        <c:delete val="0"/>
        <c:axPos val="l"/>
        <c:title>
          <c:tx>
            <c:rich>
              <a:bodyPr/>
              <a:lstStyle/>
              <a:p>
                <a:pPr>
                  <a:defRPr sz="1100" b="0" i="0" u="none" strike="noStrike" baseline="0">
                    <a:solidFill>
                      <a:srgbClr val="000000"/>
                    </a:solidFill>
                    <a:latin typeface="Times New Roman"/>
                    <a:ea typeface="Times New Roman"/>
                    <a:cs typeface="Times New Roman"/>
                  </a:defRPr>
                </a:pPr>
                <a:r>
                  <a:rPr lang="en-US" sz="1100" dirty="0"/>
                  <a:t>Percentage of counties</a:t>
                </a:r>
              </a:p>
            </c:rich>
          </c:tx>
          <c:layout>
            <c:manualLayout>
              <c:xMode val="edge"/>
              <c:yMode val="edge"/>
              <c:x val="1.0443360834183528E-3"/>
              <c:y val="0.40298505196280304"/>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50" b="0" i="0" u="none" strike="noStrike" baseline="0">
                <a:solidFill>
                  <a:srgbClr val="000000"/>
                </a:solidFill>
                <a:latin typeface="Times New Roman"/>
                <a:ea typeface="Times New Roman"/>
                <a:cs typeface="Times New Roman"/>
              </a:defRPr>
            </a:pPr>
            <a:endParaRPr lang="en-US"/>
          </a:p>
        </c:txPr>
        <c:crossAx val="2039251200"/>
        <c:crosses val="autoZero"/>
        <c:crossBetween val="between"/>
      </c:valAx>
      <c:spPr>
        <a:noFill/>
        <a:ln w="25400">
          <a:noFill/>
        </a:ln>
      </c:spPr>
    </c:plotArea>
    <c:plotVisOnly val="1"/>
    <c:dispBlanksAs val="gap"/>
    <c:showDLblsOverMax val="0"/>
  </c:chart>
  <c:spPr>
    <a:noFill/>
    <a:ln w="9525">
      <a:noFill/>
    </a:ln>
  </c:spPr>
  <c:txPr>
    <a:bodyPr/>
    <a:lstStyle/>
    <a:p>
      <a:pPr>
        <a:defRPr sz="850" b="0" i="0" u="none" strike="noStrike" baseline="0">
          <a:solidFill>
            <a:srgbClr val="000000"/>
          </a:solidFill>
          <a:latin typeface="Times New Roman"/>
          <a:ea typeface="Times New Roman"/>
          <a:cs typeface="Times New Roman"/>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72945758271073E-2"/>
          <c:y val="0.15486870584128032"/>
          <c:w val="0.80320581465778418"/>
          <c:h val="0.72915131763953045"/>
        </c:manualLayout>
      </c:layout>
      <c:scatterChart>
        <c:scatterStyle val="lineMarker"/>
        <c:varyColors val="0"/>
        <c:ser>
          <c:idx val="5"/>
          <c:order val="0"/>
          <c:tx>
            <c:v>R. balanced</c:v>
          </c:tx>
          <c:spPr>
            <a:ln w="47625" cap="flat">
              <a:solidFill>
                <a:srgbClr val="00B050"/>
              </a:solidFill>
              <a:prstDash val="sysDash"/>
            </a:ln>
          </c:spPr>
          <c:marker>
            <c:symbol val="none"/>
          </c:marker>
          <c:xVal>
            <c:numRef>
              <c:f>'[zFacts-national-debt-graph.xlsx]Debt-GDP'!$B$87:$B$120</c:f>
              <c:numCache>
                <c:formatCode>m/d/yyyy</c:formatCode>
                <c:ptCount val="34"/>
                <c:pt idx="0">
                  <c:v>29859</c:v>
                </c:pt>
                <c:pt idx="1">
                  <c:v>30224</c:v>
                </c:pt>
                <c:pt idx="2">
                  <c:v>30589</c:v>
                </c:pt>
                <c:pt idx="3">
                  <c:v>30955</c:v>
                </c:pt>
                <c:pt idx="4">
                  <c:v>31320</c:v>
                </c:pt>
                <c:pt idx="5">
                  <c:v>31685</c:v>
                </c:pt>
                <c:pt idx="6">
                  <c:v>32050</c:v>
                </c:pt>
                <c:pt idx="7">
                  <c:v>32416</c:v>
                </c:pt>
                <c:pt idx="8">
                  <c:v>32780</c:v>
                </c:pt>
                <c:pt idx="9">
                  <c:v>33144</c:v>
                </c:pt>
                <c:pt idx="10">
                  <c:v>33511</c:v>
                </c:pt>
                <c:pt idx="11">
                  <c:v>33877</c:v>
                </c:pt>
                <c:pt idx="12">
                  <c:v>34242</c:v>
                </c:pt>
                <c:pt idx="13">
                  <c:v>34607</c:v>
                </c:pt>
                <c:pt idx="14">
                  <c:v>34971</c:v>
                </c:pt>
                <c:pt idx="15">
                  <c:v>35338</c:v>
                </c:pt>
                <c:pt idx="16">
                  <c:v>35703</c:v>
                </c:pt>
                <c:pt idx="17">
                  <c:v>36068</c:v>
                </c:pt>
                <c:pt idx="18">
                  <c:v>36433</c:v>
                </c:pt>
                <c:pt idx="19">
                  <c:v>36799</c:v>
                </c:pt>
                <c:pt idx="20">
                  <c:v>37164</c:v>
                </c:pt>
                <c:pt idx="21">
                  <c:v>37529</c:v>
                </c:pt>
                <c:pt idx="22">
                  <c:v>37894</c:v>
                </c:pt>
                <c:pt idx="23">
                  <c:v>38260</c:v>
                </c:pt>
                <c:pt idx="24">
                  <c:v>38625</c:v>
                </c:pt>
                <c:pt idx="25">
                  <c:v>38990</c:v>
                </c:pt>
                <c:pt idx="26">
                  <c:v>39355</c:v>
                </c:pt>
                <c:pt idx="27">
                  <c:v>39721</c:v>
                </c:pt>
                <c:pt idx="28">
                  <c:v>40086</c:v>
                </c:pt>
                <c:pt idx="29">
                  <c:v>40451</c:v>
                </c:pt>
                <c:pt idx="30">
                  <c:v>40816</c:v>
                </c:pt>
                <c:pt idx="31">
                  <c:v>41182</c:v>
                </c:pt>
                <c:pt idx="32">
                  <c:v>41547</c:v>
                </c:pt>
                <c:pt idx="33">
                  <c:v>41912</c:v>
                </c:pt>
              </c:numCache>
            </c:numRef>
          </c:xVal>
          <c:yVal>
            <c:numRef>
              <c:f>'[zFacts-national-debt-graph.xlsx]Debt-GDP'!$L$87:$L$120</c:f>
              <c:numCache>
                <c:formatCode>0.0%</c:formatCode>
                <c:ptCount val="34"/>
                <c:pt idx="0">
                  <c:v>0.33299999999999996</c:v>
                </c:pt>
                <c:pt idx="1">
                  <c:v>0.28343730534768041</c:v>
                </c:pt>
                <c:pt idx="2">
                  <c:v>0.25068196143368415</c:v>
                </c:pt>
                <c:pt idx="3">
                  <c:v>0.25949520340012144</c:v>
                </c:pt>
                <c:pt idx="4">
                  <c:v>0.22045479616171434</c:v>
                </c:pt>
                <c:pt idx="5">
                  <c:v>0.19625102451105181</c:v>
                </c:pt>
                <c:pt idx="6">
                  <c:v>0.20842222449351017</c:v>
                </c:pt>
                <c:pt idx="7">
                  <c:v>0.20543824573081904</c:v>
                </c:pt>
                <c:pt idx="8">
                  <c:v>0.19489090018521663</c:v>
                </c:pt>
                <c:pt idx="9">
                  <c:v>0.16005574608767265</c:v>
                </c:pt>
                <c:pt idx="10">
                  <c:v>0.13212971959688102</c:v>
                </c:pt>
                <c:pt idx="11">
                  <c:v>0.14428025150041629</c:v>
                </c:pt>
                <c:pt idx="12">
                  <c:v>0.1511336179752629</c:v>
                </c:pt>
                <c:pt idx="13">
                  <c:v>0.17163483052047532</c:v>
                </c:pt>
                <c:pt idx="14">
                  <c:v>0.16579212694114806</c:v>
                </c:pt>
                <c:pt idx="15">
                  <c:v>0.16756833721210454</c:v>
                </c:pt>
                <c:pt idx="16">
                  <c:v>0.16666061002323215</c:v>
                </c:pt>
                <c:pt idx="17">
                  <c:v>0.14498386004152142</c:v>
                </c:pt>
                <c:pt idx="18">
                  <c:v>0.12393899649387341</c:v>
                </c:pt>
                <c:pt idx="19">
                  <c:v>0.1013795706947551</c:v>
                </c:pt>
                <c:pt idx="20">
                  <c:v>4.8323510641456673E-2</c:v>
                </c:pt>
                <c:pt idx="21">
                  <c:v>2.3527944622982612E-2</c:v>
                </c:pt>
                <c:pt idx="22">
                  <c:v>2.9727853749486E-2</c:v>
                </c:pt>
                <c:pt idx="23">
                  <c:v>4.378707125326127E-2</c:v>
                </c:pt>
                <c:pt idx="24">
                  <c:v>5.2363895018253948E-2</c:v>
                </c:pt>
                <c:pt idx="25">
                  <c:v>4.541260207782178E-2</c:v>
                </c:pt>
                <c:pt idx="26">
                  <c:v>4.0376122227733978E-2</c:v>
                </c:pt>
                <c:pt idx="27">
                  <c:v>4.0333058980437889E-2</c:v>
                </c:pt>
                <c:pt idx="28">
                  <c:v>4.0472632163365316E-2</c:v>
                </c:pt>
                <c:pt idx="29">
                  <c:v>0.12386208893547757</c:v>
                </c:pt>
                <c:pt idx="30">
                  <c:v>0.17414516584357601</c:v>
                </c:pt>
                <c:pt idx="31">
                  <c:v>0.229540927912707</c:v>
                </c:pt>
                <c:pt idx="32">
                  <c:v>0.24288223044939533</c:v>
                </c:pt>
                <c:pt idx="33">
                  <c:v>0.27677667030720077</c:v>
                </c:pt>
              </c:numCache>
            </c:numRef>
          </c:yVal>
          <c:smooth val="0"/>
          <c:extLst>
            <c:ext xmlns:c16="http://schemas.microsoft.com/office/drawing/2014/chart" uri="{C3380CC4-5D6E-409C-BE32-E72D297353CC}">
              <c16:uniqueId val="{00000000-64A1-4482-8CAC-9D6B9C35BFF5}"/>
            </c:ext>
          </c:extLst>
        </c:ser>
        <c:ser>
          <c:idx val="0"/>
          <c:order val="1"/>
          <c:tx>
            <c:v>Before Reagan</c:v>
          </c:tx>
          <c:spPr>
            <a:ln w="50800" cap="flat">
              <a:solidFill>
                <a:schemeClr val="tx1">
                  <a:lumMod val="65000"/>
                  <a:lumOff val="35000"/>
                </a:schemeClr>
              </a:solidFill>
            </a:ln>
          </c:spPr>
          <c:marker>
            <c:symbol val="none"/>
          </c:marker>
          <c:xVal>
            <c:numRef>
              <c:f>'[zFacts-national-debt-graph.xlsx]Debt-GDP'!$B$35:$B$87</c:f>
              <c:numCache>
                <c:formatCode>m/d/yyyy</c:formatCode>
                <c:ptCount val="53"/>
                <c:pt idx="0">
                  <c:v>10773</c:v>
                </c:pt>
                <c:pt idx="1">
                  <c:v>11139</c:v>
                </c:pt>
                <c:pt idx="2">
                  <c:v>11504</c:v>
                </c:pt>
                <c:pt idx="3">
                  <c:v>11870</c:v>
                </c:pt>
                <c:pt idx="4">
                  <c:v>12235</c:v>
                </c:pt>
                <c:pt idx="5">
                  <c:v>12600</c:v>
                </c:pt>
                <c:pt idx="6">
                  <c:v>12964</c:v>
                </c:pt>
                <c:pt idx="7">
                  <c:v>13331</c:v>
                </c:pt>
                <c:pt idx="8">
                  <c:v>13696</c:v>
                </c:pt>
                <c:pt idx="9">
                  <c:v>14061</c:v>
                </c:pt>
                <c:pt idx="10">
                  <c:v>14426</c:v>
                </c:pt>
                <c:pt idx="11">
                  <c:v>14791</c:v>
                </c:pt>
                <c:pt idx="12">
                  <c:v>15157</c:v>
                </c:pt>
                <c:pt idx="13">
                  <c:v>15522</c:v>
                </c:pt>
                <c:pt idx="14">
                  <c:v>15887</c:v>
                </c:pt>
                <c:pt idx="15">
                  <c:v>16253</c:v>
                </c:pt>
                <c:pt idx="16">
                  <c:v>16618</c:v>
                </c:pt>
                <c:pt idx="17">
                  <c:v>16981</c:v>
                </c:pt>
                <c:pt idx="18">
                  <c:v>17348</c:v>
                </c:pt>
                <c:pt idx="19">
                  <c:v>17714</c:v>
                </c:pt>
                <c:pt idx="20">
                  <c:v>18079</c:v>
                </c:pt>
                <c:pt idx="21">
                  <c:v>18444</c:v>
                </c:pt>
                <c:pt idx="22">
                  <c:v>18808</c:v>
                </c:pt>
                <c:pt idx="23">
                  <c:v>19175</c:v>
                </c:pt>
                <c:pt idx="24">
                  <c:v>19540</c:v>
                </c:pt>
                <c:pt idx="25">
                  <c:v>19905</c:v>
                </c:pt>
                <c:pt idx="26">
                  <c:v>20270</c:v>
                </c:pt>
                <c:pt idx="27">
                  <c:v>20636</c:v>
                </c:pt>
                <c:pt idx="28">
                  <c:v>21001</c:v>
                </c:pt>
                <c:pt idx="29">
                  <c:v>21366</c:v>
                </c:pt>
                <c:pt idx="30">
                  <c:v>21731</c:v>
                </c:pt>
                <c:pt idx="31">
                  <c:v>22097</c:v>
                </c:pt>
                <c:pt idx="32">
                  <c:v>22462</c:v>
                </c:pt>
                <c:pt idx="33">
                  <c:v>22827</c:v>
                </c:pt>
                <c:pt idx="34">
                  <c:v>23192</c:v>
                </c:pt>
                <c:pt idx="35">
                  <c:v>23558</c:v>
                </c:pt>
                <c:pt idx="36">
                  <c:v>23923</c:v>
                </c:pt>
                <c:pt idx="37">
                  <c:v>24288</c:v>
                </c:pt>
                <c:pt idx="38">
                  <c:v>24653</c:v>
                </c:pt>
                <c:pt idx="39">
                  <c:v>25019</c:v>
                </c:pt>
                <c:pt idx="40">
                  <c:v>25384</c:v>
                </c:pt>
                <c:pt idx="41">
                  <c:v>25749</c:v>
                </c:pt>
                <c:pt idx="42">
                  <c:v>26114</c:v>
                </c:pt>
                <c:pt idx="43">
                  <c:v>26480</c:v>
                </c:pt>
                <c:pt idx="44">
                  <c:v>26845</c:v>
                </c:pt>
                <c:pt idx="45">
                  <c:v>27210</c:v>
                </c:pt>
                <c:pt idx="46">
                  <c:v>27575</c:v>
                </c:pt>
                <c:pt idx="47">
                  <c:v>27941</c:v>
                </c:pt>
                <c:pt idx="48">
                  <c:v>28398</c:v>
                </c:pt>
                <c:pt idx="49">
                  <c:v>28763</c:v>
                </c:pt>
                <c:pt idx="50">
                  <c:v>29128</c:v>
                </c:pt>
                <c:pt idx="51">
                  <c:v>29494</c:v>
                </c:pt>
                <c:pt idx="52">
                  <c:v>29859</c:v>
                </c:pt>
              </c:numCache>
            </c:numRef>
          </c:xVal>
          <c:yVal>
            <c:numRef>
              <c:f>'[zFacts-national-debt-graph.xlsx]Debt-GDP'!$J$35:$J$87</c:f>
              <c:numCache>
                <c:formatCode>0.0%</c:formatCode>
                <c:ptCount val="53"/>
                <c:pt idx="0">
                  <c:v>0.1618650906701721</c:v>
                </c:pt>
                <c:pt idx="1">
                  <c:v>0.17554565977689804</c:v>
                </c:pt>
                <c:pt idx="2">
                  <c:v>0.21707082030633074</c:v>
                </c:pt>
                <c:pt idx="3">
                  <c:v>0.32751264611983194</c:v>
                </c:pt>
                <c:pt idx="4">
                  <c:v>0.39403273706555947</c:v>
                </c:pt>
                <c:pt idx="5">
                  <c:v>0.4049871469233533</c:v>
                </c:pt>
                <c:pt idx="6">
                  <c:v>0.38628388458317631</c:v>
                </c:pt>
                <c:pt idx="7">
                  <c:v>0.3978627031063604</c:v>
                </c:pt>
                <c:pt idx="8">
                  <c:v>0.39166251325043011</c:v>
                </c:pt>
                <c:pt idx="9">
                  <c:v>0.4252258617328375</c:v>
                </c:pt>
                <c:pt idx="10">
                  <c:v>0.43250836803326204</c:v>
                </c:pt>
                <c:pt idx="11">
                  <c:v>0.52400000000000002</c:v>
                </c:pt>
                <c:pt idx="12">
                  <c:v>0.504</c:v>
                </c:pt>
                <c:pt idx="13">
                  <c:v>0.54899999999999993</c:v>
                </c:pt>
                <c:pt idx="14">
                  <c:v>0.79099999999999993</c:v>
                </c:pt>
                <c:pt idx="15">
                  <c:v>0.97599999999999998</c:v>
                </c:pt>
                <c:pt idx="16">
                  <c:v>1.175</c:v>
                </c:pt>
                <c:pt idx="17">
                  <c:v>1.2170000000000001</c:v>
                </c:pt>
                <c:pt idx="18">
                  <c:v>1.103</c:v>
                </c:pt>
                <c:pt idx="19">
                  <c:v>0.9840000000000001</c:v>
                </c:pt>
                <c:pt idx="20">
                  <c:v>0.93200000000000005</c:v>
                </c:pt>
                <c:pt idx="21">
                  <c:v>0.94099999999999995</c:v>
                </c:pt>
                <c:pt idx="22">
                  <c:v>0.79599999999999993</c:v>
                </c:pt>
                <c:pt idx="23">
                  <c:v>0.74299999999999999</c:v>
                </c:pt>
                <c:pt idx="24">
                  <c:v>0.71299999999999997</c:v>
                </c:pt>
                <c:pt idx="25">
                  <c:v>0.71799999999999997</c:v>
                </c:pt>
                <c:pt idx="26">
                  <c:v>0.69499999999999995</c:v>
                </c:pt>
                <c:pt idx="27">
                  <c:v>0.63800000000000001</c:v>
                </c:pt>
                <c:pt idx="28">
                  <c:v>0.60499999999999998</c:v>
                </c:pt>
                <c:pt idx="29">
                  <c:v>0.60699999999999998</c:v>
                </c:pt>
                <c:pt idx="30">
                  <c:v>0.58499999999999996</c:v>
                </c:pt>
                <c:pt idx="31">
                  <c:v>0.56100000000000005</c:v>
                </c:pt>
                <c:pt idx="32">
                  <c:v>0.55100000000000005</c:v>
                </c:pt>
                <c:pt idx="33">
                  <c:v>0.53400000000000003</c:v>
                </c:pt>
                <c:pt idx="34">
                  <c:v>0.51800000000000002</c:v>
                </c:pt>
                <c:pt idx="35">
                  <c:v>0.49399999999999999</c:v>
                </c:pt>
                <c:pt idx="36">
                  <c:v>0.46899999999999997</c:v>
                </c:pt>
                <c:pt idx="37">
                  <c:v>0.436</c:v>
                </c:pt>
                <c:pt idx="38">
                  <c:v>0.41899999999999998</c:v>
                </c:pt>
                <c:pt idx="39">
                  <c:v>0.42499999999999999</c:v>
                </c:pt>
                <c:pt idx="40">
                  <c:v>0.38600000000000001</c:v>
                </c:pt>
                <c:pt idx="41">
                  <c:v>0.376</c:v>
                </c:pt>
                <c:pt idx="42">
                  <c:v>0.37799999999999995</c:v>
                </c:pt>
                <c:pt idx="43">
                  <c:v>0.37</c:v>
                </c:pt>
                <c:pt idx="44">
                  <c:v>0.35700000000000004</c:v>
                </c:pt>
                <c:pt idx="45">
                  <c:v>0.33600000000000002</c:v>
                </c:pt>
                <c:pt idx="46">
                  <c:v>0.34700000000000003</c:v>
                </c:pt>
                <c:pt idx="47">
                  <c:v>0.36200000000000004</c:v>
                </c:pt>
                <c:pt idx="48">
                  <c:v>0.35200000000000004</c:v>
                </c:pt>
                <c:pt idx="49">
                  <c:v>0.35799999999999998</c:v>
                </c:pt>
                <c:pt idx="50">
                  <c:v>0.35</c:v>
                </c:pt>
                <c:pt idx="51">
                  <c:v>0.33200000000000002</c:v>
                </c:pt>
                <c:pt idx="52">
                  <c:v>0.33299999999999996</c:v>
                </c:pt>
              </c:numCache>
            </c:numRef>
          </c:yVal>
          <c:smooth val="0"/>
          <c:extLst>
            <c:ext xmlns:c16="http://schemas.microsoft.com/office/drawing/2014/chart" uri="{C3380CC4-5D6E-409C-BE32-E72D297353CC}">
              <c16:uniqueId val="{00000001-64A1-4482-8CAC-9D6B9C35BFF5}"/>
            </c:ext>
          </c:extLst>
        </c:ser>
        <c:ser>
          <c:idx val="1"/>
          <c:order val="2"/>
          <c:tx>
            <c:v>Reagan-Bush</c:v>
          </c:tx>
          <c:spPr>
            <a:ln w="76200" cap="flat">
              <a:solidFill>
                <a:srgbClr val="FF0000"/>
              </a:solidFill>
            </a:ln>
          </c:spPr>
          <c:marker>
            <c:symbol val="none"/>
          </c:marker>
          <c:xVal>
            <c:numRef>
              <c:f>'[zFacts-national-debt-graph.xlsx]Debt-GDP'!$B$87:$B$99</c:f>
              <c:numCache>
                <c:formatCode>m/d/yyyy</c:formatCode>
                <c:ptCount val="13"/>
                <c:pt idx="0">
                  <c:v>29859</c:v>
                </c:pt>
                <c:pt idx="1">
                  <c:v>30224</c:v>
                </c:pt>
                <c:pt idx="2">
                  <c:v>30589</c:v>
                </c:pt>
                <c:pt idx="3">
                  <c:v>30955</c:v>
                </c:pt>
                <c:pt idx="4">
                  <c:v>31320</c:v>
                </c:pt>
                <c:pt idx="5">
                  <c:v>31685</c:v>
                </c:pt>
                <c:pt idx="6">
                  <c:v>32050</c:v>
                </c:pt>
                <c:pt idx="7">
                  <c:v>32416</c:v>
                </c:pt>
                <c:pt idx="8">
                  <c:v>32780</c:v>
                </c:pt>
                <c:pt idx="9">
                  <c:v>33144</c:v>
                </c:pt>
                <c:pt idx="10">
                  <c:v>33511</c:v>
                </c:pt>
                <c:pt idx="11">
                  <c:v>33877</c:v>
                </c:pt>
                <c:pt idx="12">
                  <c:v>34242</c:v>
                </c:pt>
              </c:numCache>
            </c:numRef>
          </c:xVal>
          <c:yVal>
            <c:numRef>
              <c:f>'[zFacts-national-debt-graph.xlsx]Debt-GDP'!$J$87:$J$99</c:f>
              <c:numCache>
                <c:formatCode>0.0%</c:formatCode>
                <c:ptCount val="13"/>
                <c:pt idx="0">
                  <c:v>0.33299999999999996</c:v>
                </c:pt>
                <c:pt idx="1">
                  <c:v>0.32600000000000001</c:v>
                </c:pt>
                <c:pt idx="2">
                  <c:v>0.35200000000000004</c:v>
                </c:pt>
                <c:pt idx="3">
                  <c:v>0.39899999999999997</c:v>
                </c:pt>
                <c:pt idx="4">
                  <c:v>0.40700000000000003</c:v>
                </c:pt>
                <c:pt idx="5">
                  <c:v>0.439</c:v>
                </c:pt>
                <c:pt idx="6">
                  <c:v>0.48100000000000004</c:v>
                </c:pt>
                <c:pt idx="7">
                  <c:v>0.505</c:v>
                </c:pt>
                <c:pt idx="8">
                  <c:v>0.51900000000000002</c:v>
                </c:pt>
                <c:pt idx="9">
                  <c:v>0.53100000000000003</c:v>
                </c:pt>
                <c:pt idx="10">
                  <c:v>0.55899999999999994</c:v>
                </c:pt>
                <c:pt idx="11">
                  <c:v>0.60599999999999998</c:v>
                </c:pt>
                <c:pt idx="12">
                  <c:v>0.6409999999999999</c:v>
                </c:pt>
              </c:numCache>
            </c:numRef>
          </c:yVal>
          <c:smooth val="0"/>
          <c:extLst>
            <c:ext xmlns:c16="http://schemas.microsoft.com/office/drawing/2014/chart" uri="{C3380CC4-5D6E-409C-BE32-E72D297353CC}">
              <c16:uniqueId val="{00000002-64A1-4482-8CAC-9D6B9C35BFF5}"/>
            </c:ext>
          </c:extLst>
        </c:ser>
        <c:ser>
          <c:idx val="2"/>
          <c:order val="3"/>
          <c:tx>
            <c:v>Clinton</c:v>
          </c:tx>
          <c:spPr>
            <a:ln w="76200">
              <a:solidFill>
                <a:srgbClr val="0070C0"/>
              </a:solidFill>
            </a:ln>
          </c:spPr>
          <c:marker>
            <c:symbol val="none"/>
          </c:marker>
          <c:xVal>
            <c:numRef>
              <c:f>'[zFacts-national-debt-graph.xlsx]Debt-GDP'!$B$99:$B$107</c:f>
              <c:numCache>
                <c:formatCode>m/d/yyyy</c:formatCode>
                <c:ptCount val="9"/>
                <c:pt idx="0">
                  <c:v>34242</c:v>
                </c:pt>
                <c:pt idx="1">
                  <c:v>34607</c:v>
                </c:pt>
                <c:pt idx="2">
                  <c:v>34971</c:v>
                </c:pt>
                <c:pt idx="3">
                  <c:v>35338</c:v>
                </c:pt>
                <c:pt idx="4">
                  <c:v>35703</c:v>
                </c:pt>
                <c:pt idx="5">
                  <c:v>36068</c:v>
                </c:pt>
                <c:pt idx="6">
                  <c:v>36433</c:v>
                </c:pt>
                <c:pt idx="7">
                  <c:v>36799</c:v>
                </c:pt>
                <c:pt idx="8">
                  <c:v>37164</c:v>
                </c:pt>
              </c:numCache>
            </c:numRef>
          </c:xVal>
          <c:yVal>
            <c:numRef>
              <c:f>'[zFacts-national-debt-graph.xlsx]Debt-GDP'!$J$99:$J$107</c:f>
              <c:numCache>
                <c:formatCode>0.0%</c:formatCode>
                <c:ptCount val="9"/>
                <c:pt idx="0">
                  <c:v>0.6409999999999999</c:v>
                </c:pt>
                <c:pt idx="1">
                  <c:v>0.66200000000000003</c:v>
                </c:pt>
                <c:pt idx="2">
                  <c:v>0.66700000000000004</c:v>
                </c:pt>
                <c:pt idx="3">
                  <c:v>0.67200000000000004</c:v>
                </c:pt>
                <c:pt idx="4">
                  <c:v>0.67299999999999993</c:v>
                </c:pt>
                <c:pt idx="5">
                  <c:v>0.65599999999999992</c:v>
                </c:pt>
                <c:pt idx="6">
                  <c:v>0.63500000000000001</c:v>
                </c:pt>
                <c:pt idx="7">
                  <c:v>0.61399999999999999</c:v>
                </c:pt>
                <c:pt idx="8">
                  <c:v>0.57999999999999996</c:v>
                </c:pt>
              </c:numCache>
            </c:numRef>
          </c:yVal>
          <c:smooth val="0"/>
          <c:extLst>
            <c:ext xmlns:c16="http://schemas.microsoft.com/office/drawing/2014/chart" uri="{C3380CC4-5D6E-409C-BE32-E72D297353CC}">
              <c16:uniqueId val="{00000003-64A1-4482-8CAC-9D6B9C35BFF5}"/>
            </c:ext>
          </c:extLst>
        </c:ser>
        <c:ser>
          <c:idx val="3"/>
          <c:order val="4"/>
          <c:tx>
            <c:v>Bush II</c:v>
          </c:tx>
          <c:spPr>
            <a:ln w="76200" cap="flat">
              <a:solidFill>
                <a:srgbClr val="FF0000"/>
              </a:solidFill>
            </a:ln>
          </c:spPr>
          <c:marker>
            <c:symbol val="none"/>
          </c:marker>
          <c:xVal>
            <c:numRef>
              <c:f>'[zFacts-national-debt-graph.xlsx]Debt-GDP'!$B$107:$B$115</c:f>
              <c:numCache>
                <c:formatCode>m/d/yyyy</c:formatCode>
                <c:ptCount val="9"/>
                <c:pt idx="0">
                  <c:v>37164</c:v>
                </c:pt>
                <c:pt idx="1">
                  <c:v>37529</c:v>
                </c:pt>
                <c:pt idx="2">
                  <c:v>37894</c:v>
                </c:pt>
                <c:pt idx="3">
                  <c:v>38260</c:v>
                </c:pt>
                <c:pt idx="4">
                  <c:v>38625</c:v>
                </c:pt>
                <c:pt idx="5">
                  <c:v>38990</c:v>
                </c:pt>
                <c:pt idx="6">
                  <c:v>39355</c:v>
                </c:pt>
                <c:pt idx="7">
                  <c:v>39721</c:v>
                </c:pt>
                <c:pt idx="8">
                  <c:v>40086</c:v>
                </c:pt>
              </c:numCache>
            </c:numRef>
          </c:xVal>
          <c:yVal>
            <c:numRef>
              <c:f>'[zFacts-national-debt-graph.xlsx]Debt-GDP'!$J$107:$J$115</c:f>
              <c:numCache>
                <c:formatCode>0.0%</c:formatCode>
                <c:ptCount val="9"/>
                <c:pt idx="0">
                  <c:v>0.57999999999999996</c:v>
                </c:pt>
                <c:pt idx="1">
                  <c:v>0.57399999999999995</c:v>
                </c:pt>
                <c:pt idx="2">
                  <c:v>0.59699999999999998</c:v>
                </c:pt>
                <c:pt idx="3">
                  <c:v>0.625</c:v>
                </c:pt>
                <c:pt idx="4">
                  <c:v>0.63900000000000001</c:v>
                </c:pt>
                <c:pt idx="5">
                  <c:v>0.64400000000000002</c:v>
                </c:pt>
                <c:pt idx="6">
                  <c:v>0.64700000000000002</c:v>
                </c:pt>
                <c:pt idx="7">
                  <c:v>0.68211880399092295</c:v>
                </c:pt>
                <c:pt idx="8">
                  <c:v>0.82276906202370237</c:v>
                </c:pt>
              </c:numCache>
            </c:numRef>
          </c:yVal>
          <c:smooth val="0"/>
          <c:extLst>
            <c:ext xmlns:c16="http://schemas.microsoft.com/office/drawing/2014/chart" uri="{C3380CC4-5D6E-409C-BE32-E72D297353CC}">
              <c16:uniqueId val="{00000004-64A1-4482-8CAC-9D6B9C35BFF5}"/>
            </c:ext>
          </c:extLst>
        </c:ser>
        <c:ser>
          <c:idx val="4"/>
          <c:order val="5"/>
          <c:spPr>
            <a:ln w="76200" cap="flat">
              <a:solidFill>
                <a:srgbClr val="0070C0"/>
              </a:solidFill>
            </a:ln>
          </c:spPr>
          <c:marker>
            <c:symbol val="none"/>
          </c:marker>
          <c:xVal>
            <c:numRef>
              <c:f>'[zFacts-national-debt-graph.xlsx]Debt-GDP'!$B$115:$B$122</c:f>
              <c:numCache>
                <c:formatCode>m/d/yyyy</c:formatCode>
                <c:ptCount val="8"/>
                <c:pt idx="0">
                  <c:v>40086</c:v>
                </c:pt>
                <c:pt idx="1">
                  <c:v>40451</c:v>
                </c:pt>
                <c:pt idx="2">
                  <c:v>40816</c:v>
                </c:pt>
                <c:pt idx="3">
                  <c:v>41182</c:v>
                </c:pt>
                <c:pt idx="4">
                  <c:v>41547</c:v>
                </c:pt>
                <c:pt idx="5">
                  <c:v>41912</c:v>
                </c:pt>
                <c:pt idx="6">
                  <c:v>42277</c:v>
                </c:pt>
                <c:pt idx="7">
                  <c:v>42643</c:v>
                </c:pt>
              </c:numCache>
            </c:numRef>
          </c:xVal>
          <c:yVal>
            <c:numRef>
              <c:f>'[zFacts-national-debt-graph.xlsx]Debt-GDP'!$J$115:$J$122</c:f>
              <c:numCache>
                <c:formatCode>0.0%</c:formatCode>
                <c:ptCount val="8"/>
                <c:pt idx="0">
                  <c:v>0.82276906202370237</c:v>
                </c:pt>
                <c:pt idx="1">
                  <c:v>0.89551425030402898</c:v>
                </c:pt>
                <c:pt idx="2">
                  <c:v>0.94288867466671977</c:v>
                </c:pt>
                <c:pt idx="3">
                  <c:v>0.98792575648333003</c:v>
                </c:pt>
                <c:pt idx="4">
                  <c:v>0.99191586921748087</c:v>
                </c:pt>
                <c:pt idx="5">
                  <c:v>1.0109621446975632</c:v>
                </c:pt>
                <c:pt idx="6">
                  <c:v>0.99825477270453489</c:v>
                </c:pt>
                <c:pt idx="7">
                  <c:v>1.0483349101614223</c:v>
                </c:pt>
              </c:numCache>
            </c:numRef>
          </c:yVal>
          <c:smooth val="0"/>
          <c:extLst>
            <c:ext xmlns:c16="http://schemas.microsoft.com/office/drawing/2014/chart" uri="{C3380CC4-5D6E-409C-BE32-E72D297353CC}">
              <c16:uniqueId val="{00000005-64A1-4482-8CAC-9D6B9C35BFF5}"/>
            </c:ext>
          </c:extLst>
        </c:ser>
        <c:dLbls>
          <c:showLegendKey val="0"/>
          <c:showVal val="0"/>
          <c:showCatName val="0"/>
          <c:showSerName val="0"/>
          <c:showPercent val="0"/>
          <c:showBubbleSize val="0"/>
        </c:dLbls>
        <c:axId val="152541056"/>
        <c:axId val="152543232"/>
      </c:scatterChart>
      <c:valAx>
        <c:axId val="152541056"/>
        <c:scaling>
          <c:orientation val="minMax"/>
          <c:max val="43500"/>
          <c:min val="14427"/>
        </c:scaling>
        <c:delete val="0"/>
        <c:axPos val="b"/>
        <c:numFmt formatCode="yyyy" sourceLinked="0"/>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en-US"/>
          </a:p>
        </c:txPr>
        <c:crossAx val="152543232"/>
        <c:crosses val="autoZero"/>
        <c:crossBetween val="midCat"/>
        <c:majorUnit val="3652.5"/>
      </c:valAx>
      <c:valAx>
        <c:axId val="152543232"/>
        <c:scaling>
          <c:orientation val="minMax"/>
          <c:max val="1.22"/>
          <c:min val="0"/>
        </c:scaling>
        <c:delete val="0"/>
        <c:axPos val="l"/>
        <c:majorGridlines/>
        <c:numFmt formatCode="0%" sourceLinked="0"/>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en-US"/>
          </a:p>
        </c:txPr>
        <c:crossAx val="152541056"/>
        <c:crosses val="autoZero"/>
        <c:crossBetween val="midCat"/>
        <c:majorUnit val="0.2"/>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0.73975</cdr:x>
      <cdr:y>0.26741</cdr:y>
    </cdr:from>
    <cdr:to>
      <cdr:x>0.89151</cdr:x>
      <cdr:y>0.40284</cdr:y>
    </cdr:to>
    <cdr:sp macro="" textlink="">
      <cdr:nvSpPr>
        <cdr:cNvPr id="2049" name="Text Box 1"/>
        <cdr:cNvSpPr txBox="1">
          <a:spLocks xmlns:a="http://schemas.openxmlformats.org/drawingml/2006/main" noChangeArrowheads="1"/>
        </cdr:cNvSpPr>
      </cdr:nvSpPr>
      <cdr:spPr bwMode="auto">
        <a:xfrm xmlns:a="http://schemas.openxmlformats.org/drawingml/2006/main">
          <a:off x="6210784" y="1370975"/>
          <a:ext cx="1273478" cy="69271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18288" tIns="0" rIns="0" bIns="0" anchor="ctr" upright="1"/>
        <a:lstStyle xmlns:a="http://schemas.openxmlformats.org/drawingml/2006/main"/>
        <a:p xmlns:a="http://schemas.openxmlformats.org/drawingml/2006/main">
          <a:endParaRPr lang="en-US"/>
        </a:p>
      </cdr:txBody>
    </cdr:sp>
  </cdr:relSizeAnchor>
  <cdr:relSizeAnchor xmlns:cdr="http://schemas.openxmlformats.org/drawingml/2006/chartDrawing">
    <cdr:from>
      <cdr:x>0.17371</cdr:x>
      <cdr:y>0.51913</cdr:y>
    </cdr:from>
    <cdr:to>
      <cdr:x>0.32736</cdr:x>
      <cdr:y>0.5748</cdr:y>
    </cdr:to>
    <cdr:sp macro="" textlink="">
      <cdr:nvSpPr>
        <cdr:cNvPr id="2052" name="Text Box 4"/>
        <cdr:cNvSpPr txBox="1">
          <a:spLocks xmlns:a="http://schemas.openxmlformats.org/drawingml/2006/main" noChangeArrowheads="1"/>
        </cdr:cNvSpPr>
      </cdr:nvSpPr>
      <cdr:spPr bwMode="auto">
        <a:xfrm xmlns:a="http://schemas.openxmlformats.org/drawingml/2006/main">
          <a:off x="1041268" y="2383340"/>
          <a:ext cx="921069" cy="25560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lnSpc>
              <a:spcPts val="1300"/>
            </a:lnSpc>
            <a:defRPr sz="1000"/>
          </a:pPr>
          <a:endParaRPr lang="en-US" sz="1000" b="1" dirty="0">
            <a:solidFill>
              <a:srgbClr val="00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0.525</cdr:x>
      <cdr:y>0.55333</cdr:y>
    </cdr:from>
    <cdr:to>
      <cdr:x>0.76263</cdr:x>
      <cdr:y>0.61823</cdr:y>
    </cdr:to>
    <cdr:sp macro="" textlink="">
      <cdr:nvSpPr>
        <cdr:cNvPr id="14" name="Text Box 4">
          <a:extLst xmlns:a="http://schemas.openxmlformats.org/drawingml/2006/main">
            <a:ext uri="{FF2B5EF4-FFF2-40B4-BE49-F238E27FC236}">
              <a16:creationId xmlns:a16="http://schemas.microsoft.com/office/drawing/2014/main" id="{EE47F786-91E6-4504-96B7-AB8C797654BC}"/>
            </a:ext>
          </a:extLst>
        </cdr:cNvPr>
        <cdr:cNvSpPr txBox="1">
          <a:spLocks xmlns:a="http://schemas.openxmlformats.org/drawingml/2006/main" noChangeArrowheads="1"/>
        </cdr:cNvSpPr>
      </cdr:nvSpPr>
      <cdr:spPr bwMode="auto">
        <a:xfrm xmlns:a="http://schemas.openxmlformats.org/drawingml/2006/main">
          <a:off x="3147032" y="2540358"/>
          <a:ext cx="1424450" cy="29794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27432"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lnSpc>
              <a:spcPts val="1300"/>
            </a:lnSpc>
            <a:defRPr sz="1000"/>
          </a:pPr>
          <a:endParaRPr lang="en-US" sz="1000" dirty="0">
            <a:solidFill>
              <a:srgbClr val="00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0.71081</cdr:x>
      <cdr:y>0.31585</cdr:y>
    </cdr:from>
    <cdr:to>
      <cdr:x>0.90874</cdr:x>
      <cdr:y>0.36775</cdr:y>
    </cdr:to>
    <cdr:sp macro="" textlink="">
      <cdr:nvSpPr>
        <cdr:cNvPr id="15" name="Text Box 4">
          <a:extLst xmlns:a="http://schemas.openxmlformats.org/drawingml/2006/main">
            <a:ext uri="{FF2B5EF4-FFF2-40B4-BE49-F238E27FC236}">
              <a16:creationId xmlns:a16="http://schemas.microsoft.com/office/drawing/2014/main" id="{7AFBBBA2-340A-490A-9F41-8C0A16C8BF91}"/>
            </a:ext>
          </a:extLst>
        </cdr:cNvPr>
        <cdr:cNvSpPr txBox="1">
          <a:spLocks xmlns:a="http://schemas.openxmlformats.org/drawingml/2006/main" noChangeArrowheads="1"/>
        </cdr:cNvSpPr>
      </cdr:nvSpPr>
      <cdr:spPr bwMode="auto">
        <a:xfrm xmlns:a="http://schemas.openxmlformats.org/drawingml/2006/main">
          <a:off x="4260858" y="1450100"/>
          <a:ext cx="1186483" cy="23828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27432"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lnSpc>
              <a:spcPts val="1300"/>
            </a:lnSpc>
            <a:defRPr sz="1000"/>
          </a:pPr>
          <a:endParaRPr lang="en-US" sz="1000" b="1" dirty="0">
            <a:solidFill>
              <a:srgbClr val="000000"/>
            </a:solidFill>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0.22135</cdr:x>
      <cdr:y>0.03724</cdr:y>
    </cdr:from>
    <cdr:to>
      <cdr:x>0.8179</cdr:x>
      <cdr:y>0.18538</cdr:y>
    </cdr:to>
    <cdr:sp macro="" textlink="">
      <cdr:nvSpPr>
        <cdr:cNvPr id="2" name="TextBox 1"/>
        <cdr:cNvSpPr txBox="1"/>
      </cdr:nvSpPr>
      <cdr:spPr>
        <a:xfrm xmlns:a="http://schemas.openxmlformats.org/drawingml/2006/main">
          <a:off x="1370435" y="136832"/>
          <a:ext cx="3693366" cy="544303"/>
        </a:xfrm>
        <a:prstGeom xmlns:a="http://schemas.openxmlformats.org/drawingml/2006/main" prst="rect">
          <a:avLst/>
        </a:prstGeom>
        <a:noFill xmlns:a="http://schemas.openxmlformats.org/drawingml/2006/main"/>
      </cdr:spPr>
      <cdr:txBody>
        <a:bodyPr xmlns:a="http://schemas.openxmlformats.org/drawingml/2006/main" wrap="square" lIns="36576" tIns="0" rIns="18288" bIns="0"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600" b="1" dirty="0">
              <a:latin typeface="Times New Roman" panose="02020603050405020304" pitchFamily="18" charset="0"/>
              <a:cs typeface="Times New Roman" panose="02020603050405020304" pitchFamily="18" charset="0"/>
            </a:rPr>
            <a:t>Gross National</a:t>
          </a:r>
          <a:r>
            <a:rPr lang="en-US" sz="1600" b="1" baseline="0" dirty="0">
              <a:latin typeface="Times New Roman" panose="02020603050405020304" pitchFamily="18" charset="0"/>
              <a:cs typeface="Times New Roman" panose="02020603050405020304" pitchFamily="18" charset="0"/>
            </a:rPr>
            <a:t> Debt  as % of GDP</a:t>
          </a:r>
        </a:p>
        <a:p xmlns:a="http://schemas.openxmlformats.org/drawingml/2006/main">
          <a:pPr algn="ctr"/>
          <a:r>
            <a:rPr lang="en-US" sz="1200" b="1" baseline="0" dirty="0">
              <a:latin typeface="Times New Roman" panose="02020603050405020304" pitchFamily="18" charset="0"/>
              <a:cs typeface="Times New Roman" panose="02020603050405020304" pitchFamily="18" charset="0"/>
            </a:rPr>
            <a:t>Data: 1940 – 2007 from G. W. Bush  to OMB</a:t>
          </a:r>
          <a:endParaRPr lang="en-US" sz="1200" b="1" baseline="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0.11634</cdr:x>
      <cdr:y>0.65422</cdr:y>
    </cdr:from>
    <cdr:to>
      <cdr:x>0.54805</cdr:x>
      <cdr:y>0.85525</cdr:y>
    </cdr:to>
    <cdr:sp macro="" textlink="">
      <cdr:nvSpPr>
        <cdr:cNvPr id="3" name="TextBox 2"/>
        <cdr:cNvSpPr txBox="1"/>
      </cdr:nvSpPr>
      <cdr:spPr>
        <a:xfrm xmlns:a="http://schemas.openxmlformats.org/drawingml/2006/main">
          <a:off x="649606" y="3010840"/>
          <a:ext cx="2410569" cy="925173"/>
        </a:xfrm>
        <a:prstGeom xmlns:a="http://schemas.openxmlformats.org/drawingml/2006/main" prst="rect">
          <a:avLst/>
        </a:prstGeom>
        <a:solidFill xmlns:a="http://schemas.openxmlformats.org/drawingml/2006/main">
          <a:sysClr val="window" lastClr="FFFFFF">
            <a:alpha val="0"/>
          </a:sysClr>
        </a:solidFill>
      </cdr:spPr>
      <cdr:txBody>
        <a:bodyPr xmlns:a="http://schemas.openxmlformats.org/drawingml/2006/main" wrap="square" lIns="64008" tIns="0" rIns="64008" bIns="0"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lnSpc>
              <a:spcPct val="80000"/>
            </a:lnSpc>
          </a:pPr>
          <a:r>
            <a:rPr lang="en-US" sz="1400" b="1" spc="30" baseline="0" dirty="0">
              <a:solidFill>
                <a:srgbClr val="00823B"/>
              </a:solidFill>
            </a:rPr>
            <a:t>If Reagan &amp; Bushes</a:t>
          </a:r>
        </a:p>
        <a:p xmlns:a="http://schemas.openxmlformats.org/drawingml/2006/main">
          <a:pPr algn="l">
            <a:lnSpc>
              <a:spcPct val="80000"/>
            </a:lnSpc>
          </a:pPr>
          <a:r>
            <a:rPr lang="en-US" sz="1400" b="1" spc="30" baseline="0" dirty="0">
              <a:solidFill>
                <a:srgbClr val="00823B"/>
              </a:solidFill>
            </a:rPr>
            <a:t>had balanced their budgets,</a:t>
          </a:r>
        </a:p>
        <a:p xmlns:a="http://schemas.openxmlformats.org/drawingml/2006/main">
          <a:pPr algn="l">
            <a:lnSpc>
              <a:spcPct val="80000"/>
            </a:lnSpc>
          </a:pPr>
          <a:r>
            <a:rPr lang="en-US" sz="1400" b="1" spc="30" baseline="0" dirty="0">
              <a:solidFill>
                <a:srgbClr val="00823B"/>
              </a:solidFill>
            </a:rPr>
            <a:t>And </a:t>
          </a:r>
          <a:r>
            <a:rPr lang="en-US" sz="1400" b="1" spc="0" baseline="0" dirty="0">
              <a:solidFill>
                <a:srgbClr val="00823B"/>
              </a:solidFill>
            </a:rPr>
            <a:t>Clinton</a:t>
          </a:r>
          <a:r>
            <a:rPr lang="en-US" sz="1400" b="1" spc="-200" baseline="0" dirty="0">
              <a:solidFill>
                <a:srgbClr val="00823B"/>
              </a:solidFill>
            </a:rPr>
            <a:t> </a:t>
          </a:r>
          <a:r>
            <a:rPr lang="en-US" sz="1400" b="1" spc="-100" baseline="0" dirty="0">
              <a:solidFill>
                <a:srgbClr val="00823B"/>
              </a:solidFill>
            </a:rPr>
            <a:t>&amp; </a:t>
          </a:r>
          <a:r>
            <a:rPr lang="en-US" sz="1400" b="1" spc="0" baseline="0" dirty="0">
              <a:solidFill>
                <a:srgbClr val="00823B"/>
              </a:solidFill>
            </a:rPr>
            <a:t>Obama</a:t>
          </a:r>
          <a:r>
            <a:rPr lang="en-US" sz="1400" b="1" spc="30" baseline="0" dirty="0">
              <a:solidFill>
                <a:srgbClr val="00823B"/>
              </a:solidFill>
            </a:rPr>
            <a:t> had taxed</a:t>
          </a:r>
        </a:p>
        <a:p xmlns:a="http://schemas.openxmlformats.org/drawingml/2006/main">
          <a:pPr algn="l">
            <a:lnSpc>
              <a:spcPct val="80000"/>
            </a:lnSpc>
          </a:pPr>
          <a:r>
            <a:rPr lang="en-US" sz="1400" b="1" spc="30" baseline="0" dirty="0">
              <a:solidFill>
                <a:srgbClr val="00823B"/>
              </a:solidFill>
            </a:rPr>
            <a:t>&amp; spent the same as they did.</a:t>
          </a:r>
        </a:p>
      </cdr:txBody>
    </cdr:sp>
  </cdr:relSizeAnchor>
  <cdr:relSizeAnchor xmlns:cdr="http://schemas.openxmlformats.org/drawingml/2006/chartDrawing">
    <cdr:from>
      <cdr:x>0.5</cdr:x>
      <cdr:y>0.43915</cdr:y>
    </cdr:from>
    <cdr:to>
      <cdr:x>0.62281</cdr:x>
      <cdr:y>0.56085</cdr:y>
    </cdr:to>
    <cdr:sp macro="" textlink="">
      <cdr:nvSpPr>
        <cdr:cNvPr id="4" name="TextBox 1"/>
        <cdr:cNvSpPr txBox="1"/>
      </cdr:nvSpPr>
      <cdr:spPr>
        <a:xfrm xmlns:a="http://schemas.openxmlformats.org/drawingml/2006/main">
          <a:off x="2791884" y="2021039"/>
          <a:ext cx="685743" cy="560083"/>
        </a:xfrm>
        <a:prstGeom xmlns:a="http://schemas.openxmlformats.org/drawingml/2006/main" prst="rect">
          <a:avLst/>
        </a:prstGeom>
        <a:noFill xmlns:a="http://schemas.openxmlformats.org/drawingml/2006/main"/>
      </cdr:spPr>
      <cdr:txBody>
        <a:bodyPr xmlns:a="http://schemas.openxmlformats.org/drawingml/2006/main" wrap="square" lIns="36576" tIns="0" rIns="18288" bIns="0"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en-US" sz="1400" b="1" dirty="0">
              <a:solidFill>
                <a:srgbClr val="C00000"/>
              </a:solidFill>
            </a:rPr>
            <a:t>Reagan</a:t>
          </a:r>
        </a:p>
        <a:p xmlns:a="http://schemas.openxmlformats.org/drawingml/2006/main">
          <a:pPr algn="l"/>
          <a:r>
            <a:rPr lang="en-US" sz="1400" b="1" dirty="0">
              <a:solidFill>
                <a:srgbClr val="C00000"/>
              </a:solidFill>
            </a:rPr>
            <a:t>Bush I</a:t>
          </a:r>
        </a:p>
      </cdr:txBody>
    </cdr:sp>
  </cdr:relSizeAnchor>
  <cdr:relSizeAnchor xmlns:cdr="http://schemas.openxmlformats.org/drawingml/2006/chartDrawing">
    <cdr:from>
      <cdr:x>0.63978</cdr:x>
      <cdr:y>0.5</cdr:y>
    </cdr:from>
    <cdr:to>
      <cdr:x>0.75518</cdr:x>
      <cdr:y>0.63506</cdr:y>
    </cdr:to>
    <cdr:grpSp>
      <cdr:nvGrpSpPr>
        <cdr:cNvPr id="22" name="Group 21">
          <a:extLst xmlns:a="http://schemas.openxmlformats.org/drawingml/2006/main">
            <a:ext uri="{FF2B5EF4-FFF2-40B4-BE49-F238E27FC236}">
              <a16:creationId xmlns:a16="http://schemas.microsoft.com/office/drawing/2014/main" id="{3D8AC38D-17EE-4362-8726-5A9DF93AF8BD}"/>
            </a:ext>
          </a:extLst>
        </cdr:cNvPr>
        <cdr:cNvGrpSpPr/>
      </cdr:nvGrpSpPr>
      <cdr:grpSpPr>
        <a:xfrm xmlns:a="http://schemas.openxmlformats.org/drawingml/2006/main">
          <a:off x="3572386" y="2301081"/>
          <a:ext cx="644367" cy="621568"/>
          <a:chOff x="3998665" y="1812078"/>
          <a:chExt cx="743702" cy="496254"/>
        </a:xfrm>
      </cdr:grpSpPr>
      <cdr:sp macro="" textlink="">
        <cdr:nvSpPr>
          <cdr:cNvPr id="6" name="TextBox 1"/>
          <cdr:cNvSpPr txBox="1"/>
        </cdr:nvSpPr>
        <cdr:spPr>
          <a:xfrm xmlns:a="http://schemas.openxmlformats.org/drawingml/2006/main">
            <a:off x="3998665" y="2096016"/>
            <a:ext cx="743702" cy="212316"/>
          </a:xfrm>
          <a:prstGeom xmlns:a="http://schemas.openxmlformats.org/drawingml/2006/main" prst="rect">
            <a:avLst/>
          </a:prstGeom>
          <a:noFill xmlns:a="http://schemas.openxmlformats.org/drawingml/2006/main"/>
        </cdr:spPr>
        <cdr:txBody>
          <a:bodyPr xmlns:a="http://schemas.openxmlformats.org/drawingml/2006/main" wrap="square" lIns="36576" tIns="0" rIns="18288" bIns="0"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en-US" sz="1400" b="1" dirty="0">
                <a:solidFill>
                  <a:srgbClr val="004D86"/>
                </a:solidFill>
              </a:rPr>
              <a:t>Clinton</a:t>
            </a:r>
          </a:p>
        </cdr:txBody>
      </cdr:sp>
      <cdr:sp macro="" textlink="">
        <cdr:nvSpPr>
          <cdr:cNvPr id="10" name="Straight Arrow Connector 9"/>
          <cdr:cNvSpPr/>
        </cdr:nvSpPr>
        <cdr:spPr>
          <a:xfrm xmlns:a="http://schemas.openxmlformats.org/drawingml/2006/main" flipV="1">
            <a:off x="4261351" y="1812078"/>
            <a:ext cx="0" cy="312077"/>
          </a:xfrm>
          <a:prstGeom xmlns:a="http://schemas.openxmlformats.org/drawingml/2006/main" prst="straightConnector1">
            <a:avLst/>
          </a:prstGeom>
          <a:ln xmlns:a="http://schemas.openxmlformats.org/drawingml/2006/main" w="38100">
            <a:solidFill>
              <a:srgbClr val="004D86"/>
            </a:solidFill>
            <a:tailEnd type="arrow" w="sm"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grpSp>
  </cdr:relSizeAnchor>
  <cdr:relSizeAnchor xmlns:cdr="http://schemas.openxmlformats.org/drawingml/2006/chartDrawing">
    <cdr:from>
      <cdr:x>0.69049</cdr:x>
      <cdr:y>0.40406</cdr:y>
    </cdr:from>
    <cdr:to>
      <cdr:x>0.79567</cdr:x>
      <cdr:y>0.46842</cdr:y>
    </cdr:to>
    <cdr:sp macro="" textlink="">
      <cdr:nvSpPr>
        <cdr:cNvPr id="12" name="TextBox 1"/>
        <cdr:cNvSpPr txBox="1"/>
      </cdr:nvSpPr>
      <cdr:spPr>
        <a:xfrm xmlns:a="http://schemas.openxmlformats.org/drawingml/2006/main">
          <a:off x="3855563" y="1859558"/>
          <a:ext cx="587301" cy="296195"/>
        </a:xfrm>
        <a:prstGeom xmlns:a="http://schemas.openxmlformats.org/drawingml/2006/main" prst="rect">
          <a:avLst/>
        </a:prstGeom>
        <a:noFill xmlns:a="http://schemas.openxmlformats.org/drawingml/2006/main"/>
      </cdr:spPr>
      <cdr:txBody>
        <a:bodyPr xmlns:a="http://schemas.openxmlformats.org/drawingml/2006/main" wrap="square" lIns="36576" tIns="0" rIns="18288" bIns="0"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US" sz="1400" b="1" dirty="0">
              <a:solidFill>
                <a:srgbClr val="C00000"/>
              </a:solidFill>
            </a:rPr>
            <a:t>Bush II</a:t>
          </a:r>
        </a:p>
      </cdr:txBody>
    </cdr:sp>
  </cdr:relSizeAnchor>
  <cdr:relSizeAnchor xmlns:cdr="http://schemas.openxmlformats.org/drawingml/2006/chartDrawing">
    <cdr:from>
      <cdr:x>0.73693</cdr:x>
      <cdr:y>0.22196</cdr:y>
    </cdr:from>
    <cdr:to>
      <cdr:x>0.85232</cdr:x>
      <cdr:y>0.27835</cdr:y>
    </cdr:to>
    <cdr:sp macro="" textlink="">
      <cdr:nvSpPr>
        <cdr:cNvPr id="13" name="TextBox 1"/>
        <cdr:cNvSpPr txBox="1"/>
      </cdr:nvSpPr>
      <cdr:spPr>
        <a:xfrm xmlns:a="http://schemas.openxmlformats.org/drawingml/2006/main">
          <a:off x="4114834" y="1021494"/>
          <a:ext cx="644311" cy="259516"/>
        </a:xfrm>
        <a:prstGeom xmlns:a="http://schemas.openxmlformats.org/drawingml/2006/main" prst="rect">
          <a:avLst/>
        </a:prstGeom>
        <a:noFill xmlns:a="http://schemas.openxmlformats.org/drawingml/2006/main"/>
      </cdr:spPr>
      <cdr:txBody>
        <a:bodyPr xmlns:a="http://schemas.openxmlformats.org/drawingml/2006/main" wrap="square" lIns="36576" tIns="0" rIns="18288" bIns="0"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US" sz="1400" b="1" dirty="0">
              <a:solidFill>
                <a:srgbClr val="004D86"/>
              </a:solidFill>
            </a:rPr>
            <a:t>Obama</a:t>
          </a:r>
        </a:p>
      </cdr:txBody>
    </cdr:sp>
  </cdr:relSizeAnchor>
  <cdr:relSizeAnchor xmlns:cdr="http://schemas.openxmlformats.org/drawingml/2006/chartDrawing">
    <cdr:from>
      <cdr:x>0.16022</cdr:x>
      <cdr:y>0.17807</cdr:y>
    </cdr:from>
    <cdr:to>
      <cdr:x>0.25805</cdr:x>
      <cdr:y>0.25032</cdr:y>
    </cdr:to>
    <cdr:sp macro="" textlink="">
      <cdr:nvSpPr>
        <cdr:cNvPr id="14" name="TextBox 1"/>
        <cdr:cNvSpPr txBox="1"/>
      </cdr:nvSpPr>
      <cdr:spPr>
        <a:xfrm xmlns:a="http://schemas.openxmlformats.org/drawingml/2006/main">
          <a:off x="894607" y="819513"/>
          <a:ext cx="546265" cy="332506"/>
        </a:xfrm>
        <a:prstGeom xmlns:a="http://schemas.openxmlformats.org/drawingml/2006/main" prst="rect">
          <a:avLst/>
        </a:prstGeom>
        <a:noFill xmlns:a="http://schemas.openxmlformats.org/drawingml/2006/main"/>
      </cdr:spPr>
      <cdr:txBody>
        <a:bodyPr xmlns:a="http://schemas.openxmlformats.org/drawingml/2006/main" wrap="square" lIns="36576" tIns="36576" rIns="18288" bIns="0"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US" sz="1200" b="1" dirty="0">
              <a:solidFill>
                <a:schemeClr val="tx1"/>
              </a:solidFill>
            </a:rPr>
            <a:t>WWII</a:t>
          </a:r>
        </a:p>
      </cdr:txBody>
    </cdr:sp>
  </cdr:relSizeAnchor>
  <cdr:relSizeAnchor xmlns:cdr="http://schemas.openxmlformats.org/drawingml/2006/chartDrawing">
    <cdr:from>
      <cdr:x>0.48654</cdr:x>
      <cdr:y>0.78712</cdr:y>
    </cdr:from>
    <cdr:to>
      <cdr:x>0.56504</cdr:x>
      <cdr:y>0.78712</cdr:y>
    </cdr:to>
    <cdr:sp macro="" textlink="">
      <cdr:nvSpPr>
        <cdr:cNvPr id="19" name="Straight Arrow Connector 18"/>
        <cdr:cNvSpPr/>
      </cdr:nvSpPr>
      <cdr:spPr>
        <a:xfrm xmlns:a="http://schemas.openxmlformats.org/drawingml/2006/main">
          <a:off x="2716710" y="3622436"/>
          <a:ext cx="438325" cy="0"/>
        </a:xfrm>
        <a:prstGeom xmlns:a="http://schemas.openxmlformats.org/drawingml/2006/main" prst="straightConnector1">
          <a:avLst/>
        </a:prstGeom>
        <a:ln xmlns:a="http://schemas.openxmlformats.org/drawingml/2006/main" w="19050">
          <a:solidFill>
            <a:srgbClr val="00B05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3AD09-9720-9047-BB14-484CD98DBB2F}" type="datetimeFigureOut">
              <a:rPr lang="en-US" smtClean="0"/>
              <a:t>9/25/2017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80D64-6F43-4C4D-BE6A-3F3482AA5165}" type="slidenum">
              <a:rPr lang="en-US" smtClean="0"/>
              <a:t>‹#›</a:t>
            </a:fld>
            <a:endParaRPr lang="en-US"/>
          </a:p>
        </p:txBody>
      </p:sp>
    </p:spTree>
    <p:extLst>
      <p:ext uri="{BB962C8B-B14F-4D97-AF65-F5344CB8AC3E}">
        <p14:creationId xmlns:p14="http://schemas.microsoft.com/office/powerpoint/2010/main" val="42523900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80D64-6F43-4C4D-BE6A-3F3482AA5165}" type="slidenum">
              <a:rPr lang="en-US" smtClean="0"/>
              <a:t>1</a:t>
            </a:fld>
            <a:endParaRPr lang="en-US"/>
          </a:p>
        </p:txBody>
      </p:sp>
    </p:spTree>
    <p:extLst>
      <p:ext uri="{BB962C8B-B14F-4D97-AF65-F5344CB8AC3E}">
        <p14:creationId xmlns:p14="http://schemas.microsoft.com/office/powerpoint/2010/main" val="633205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p:cNvSpPr/>
          <p:nvPr userDrawn="1"/>
        </p:nvSpPr>
        <p:spPr>
          <a:xfrm>
            <a:off x="230124" y="228600"/>
            <a:ext cx="11731752" cy="6400800"/>
          </a:xfrm>
          <a:prstGeom prst="rect">
            <a:avLst/>
          </a:prstGeom>
          <a:solidFill>
            <a:srgbClr val="6C73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34311" y="2253752"/>
            <a:ext cx="6650503" cy="1217083"/>
          </a:xfrm>
        </p:spPr>
        <p:txBody>
          <a:bodyPr/>
          <a:lstStyle>
            <a:lvl1pPr algn="l">
              <a:defRPr>
                <a:solidFill>
                  <a:schemeClr val="bg1"/>
                </a:solidFill>
                <a:latin typeface="Georgia" panose="02040502050405020303" pitchFamily="18" charset="0"/>
              </a:defRPr>
            </a:lvl1pPr>
          </a:lstStyle>
          <a:p>
            <a:r>
              <a:rPr lang="en-US" dirty="0"/>
              <a:t>Click to edit Master title style</a:t>
            </a:r>
          </a:p>
        </p:txBody>
      </p:sp>
      <p:sp>
        <p:nvSpPr>
          <p:cNvPr id="3" name="Subtitle 2"/>
          <p:cNvSpPr>
            <a:spLocks noGrp="1"/>
          </p:cNvSpPr>
          <p:nvPr>
            <p:ph type="subTitle" idx="1"/>
          </p:nvPr>
        </p:nvSpPr>
        <p:spPr>
          <a:xfrm>
            <a:off x="734311" y="3596777"/>
            <a:ext cx="6650503" cy="48083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1linerev(1c)1000-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225" y="5880328"/>
            <a:ext cx="3608228" cy="563683"/>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r="37328"/>
          <a:stretch/>
        </p:blipFill>
        <p:spPr>
          <a:xfrm>
            <a:off x="8702448" y="464974"/>
            <a:ext cx="3262720" cy="6025896"/>
          </a:xfrm>
          <a:prstGeom prst="rect">
            <a:avLst/>
          </a:prstGeom>
        </p:spPr>
      </p:pic>
    </p:spTree>
    <p:extLst>
      <p:ext uri="{BB962C8B-B14F-4D97-AF65-F5344CB8AC3E}">
        <p14:creationId xmlns:p14="http://schemas.microsoft.com/office/powerpoint/2010/main" val="398213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1" name="Rectangle 10"/>
          <p:cNvSpPr/>
          <p:nvPr userDrawn="1"/>
        </p:nvSpPr>
        <p:spPr>
          <a:xfrm>
            <a:off x="230124" y="228600"/>
            <a:ext cx="11731752" cy="6400800"/>
          </a:xfrm>
          <a:prstGeom prst="rect">
            <a:avLst/>
          </a:prstGeom>
          <a:solidFill>
            <a:srgbClr val="A514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r="37328"/>
          <a:stretch/>
        </p:blipFill>
        <p:spPr>
          <a:xfrm>
            <a:off x="8702448" y="464974"/>
            <a:ext cx="3262720" cy="6025896"/>
          </a:xfrm>
          <a:prstGeom prst="rect">
            <a:avLst/>
          </a:prstGeom>
        </p:spPr>
      </p:pic>
      <p:sp>
        <p:nvSpPr>
          <p:cNvPr id="2" name="Title 1"/>
          <p:cNvSpPr>
            <a:spLocks noGrp="1"/>
          </p:cNvSpPr>
          <p:nvPr>
            <p:ph type="ctrTitle"/>
          </p:nvPr>
        </p:nvSpPr>
        <p:spPr>
          <a:xfrm>
            <a:off x="734311" y="2253752"/>
            <a:ext cx="6650503" cy="1217083"/>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34311" y="3596777"/>
            <a:ext cx="6650503" cy="48083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1linerev(1c)1000-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225" y="5880328"/>
            <a:ext cx="3608228" cy="563683"/>
          </a:xfrm>
          <a:prstGeom prst="rect">
            <a:avLst/>
          </a:prstGeom>
        </p:spPr>
      </p:pic>
    </p:spTree>
    <p:extLst>
      <p:ext uri="{BB962C8B-B14F-4D97-AF65-F5344CB8AC3E}">
        <p14:creationId xmlns:p14="http://schemas.microsoft.com/office/powerpoint/2010/main" val="123017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lumMod val="65000"/>
                    <a:lumOff val="35000"/>
                  </a:schemeClr>
                </a:solidFill>
                <a:latin typeface="Georgia" panose="02040502050405020303" pitchFamily="18" charset="0"/>
                <a:cs typeface="Times New Roman" panose="02020603050405020304" pitchFamily="18" charset="0"/>
              </a:defRPr>
            </a:lvl1pPr>
            <a:lvl2pPr>
              <a:defRPr>
                <a:solidFill>
                  <a:schemeClr val="tx1">
                    <a:lumMod val="65000"/>
                    <a:lumOff val="35000"/>
                  </a:schemeClr>
                </a:solidFill>
                <a:latin typeface="Georgia" panose="02040502050405020303" pitchFamily="18" charset="0"/>
                <a:cs typeface="Times New Roman" panose="02020603050405020304" pitchFamily="18" charset="0"/>
              </a:defRPr>
            </a:lvl2pPr>
            <a:lvl3pPr>
              <a:defRPr>
                <a:solidFill>
                  <a:schemeClr val="tx1">
                    <a:lumMod val="65000"/>
                    <a:lumOff val="35000"/>
                  </a:schemeClr>
                </a:solidFill>
                <a:latin typeface="Georgia" panose="02040502050405020303" pitchFamily="18" charset="0"/>
                <a:cs typeface="Times New Roman" panose="02020603050405020304" pitchFamily="18" charset="0"/>
              </a:defRPr>
            </a:lvl3pPr>
            <a:lvl4pPr>
              <a:defRPr>
                <a:solidFill>
                  <a:schemeClr val="tx1">
                    <a:lumMod val="65000"/>
                    <a:lumOff val="35000"/>
                  </a:schemeClr>
                </a:solidFill>
                <a:latin typeface="Georgia" panose="02040502050405020303" pitchFamily="18" charset="0"/>
                <a:cs typeface="Times New Roman" panose="02020603050405020304" pitchFamily="18" charset="0"/>
              </a:defRPr>
            </a:lvl4pPr>
            <a:lvl5pPr>
              <a:defRPr>
                <a:solidFill>
                  <a:schemeClr val="tx1">
                    <a:lumMod val="65000"/>
                    <a:lumOff val="35000"/>
                  </a:schemeClr>
                </a:solidFill>
                <a:latin typeface="Georgia" panose="02040502050405020303"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a:solidFill>
                  <a:schemeClr val="tx1">
                    <a:lumMod val="65000"/>
                    <a:lumOff val="35000"/>
                  </a:schemeClr>
                </a:solidFill>
                <a:latin typeface="Georgia" panose="02040502050405020303" pitchFamily="18" charset="0"/>
              </a:defRPr>
            </a:lvl1pPr>
          </a:lstStyle>
          <a:p>
            <a:r>
              <a:rPr lang="en-US" dirty="0"/>
              <a:t>Click to edit Master title style</a:t>
            </a:r>
          </a:p>
        </p:txBody>
      </p:sp>
    </p:spTree>
    <p:extLst>
      <p:ext uri="{BB962C8B-B14F-4D97-AF65-F5344CB8AC3E}">
        <p14:creationId xmlns:p14="http://schemas.microsoft.com/office/powerpoint/2010/main" val="160514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67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05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664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Picture 1" descr="Wash_U_PPT_Template-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534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21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04800" y="228600"/>
            <a:ext cx="11582400" cy="6400800"/>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22937" y="437444"/>
            <a:ext cx="9649953" cy="9801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58519" y="1600200"/>
            <a:ext cx="10856148" cy="47780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60905" y="435614"/>
            <a:ext cx="795528" cy="920496"/>
          </a:xfrm>
          <a:prstGeom prst="rect">
            <a:avLst/>
          </a:prstGeom>
        </p:spPr>
      </p:pic>
    </p:spTree>
    <p:extLst>
      <p:ext uri="{BB962C8B-B14F-4D97-AF65-F5344CB8AC3E}">
        <p14:creationId xmlns:p14="http://schemas.microsoft.com/office/powerpoint/2010/main" val="2840818540"/>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50" r:id="rId3"/>
    <p:sldLayoutId id="2147483652" r:id="rId4"/>
    <p:sldLayoutId id="2147483653" r:id="rId5"/>
    <p:sldLayoutId id="2147483654" r:id="rId6"/>
    <p:sldLayoutId id="2147483670" r:id="rId7"/>
    <p:sldLayoutId id="214748365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tx1">
              <a:lumMod val="75000"/>
              <a:lumOff val="25000"/>
            </a:schemeClr>
          </a:solidFill>
          <a:latin typeface="Georgia" panose="02040502050405020303" pitchFamily="18" charset="0"/>
          <a:ea typeface="Georgia" panose="02040502050405020303" pitchFamily="18" charset="0"/>
          <a:cs typeface="Times New Roman" charset="0"/>
        </a:defRPr>
      </a:lvl1pPr>
    </p:titleStyle>
    <p:bodyStyle>
      <a:lvl1pPr marL="342900" indent="-342900" algn="l" defTabSz="457200" rtl="0" eaLnBrk="1" latinLnBrk="0" hangingPunct="1">
        <a:spcBef>
          <a:spcPct val="20000"/>
        </a:spcBef>
        <a:buFont typeface="Arial"/>
        <a:buChar char="•"/>
        <a:defRPr sz="2800" b="0" i="0" kern="1200">
          <a:solidFill>
            <a:schemeClr val="tx1">
              <a:lumMod val="65000"/>
              <a:lumOff val="35000"/>
            </a:schemeClr>
          </a:solidFill>
          <a:latin typeface="Georgia" panose="02040502050405020303" pitchFamily="18" charset="0"/>
          <a:ea typeface="Georgia" panose="02040502050405020303" pitchFamily="18" charset="0"/>
          <a:cs typeface="Arial" charset="0"/>
        </a:defRPr>
      </a:lvl1pPr>
      <a:lvl2pPr marL="742950" indent="-285750" algn="l" defTabSz="457200" rtl="0" eaLnBrk="1" latinLnBrk="0" hangingPunct="1">
        <a:spcBef>
          <a:spcPct val="20000"/>
        </a:spcBef>
        <a:buFont typeface="Arial"/>
        <a:buChar char="–"/>
        <a:defRPr sz="2400" b="0" i="0" kern="1200">
          <a:solidFill>
            <a:schemeClr val="tx1">
              <a:lumMod val="65000"/>
              <a:lumOff val="35000"/>
            </a:schemeClr>
          </a:solidFill>
          <a:latin typeface="Georgia" panose="02040502050405020303" pitchFamily="18" charset="0"/>
          <a:ea typeface="Georgia" panose="02040502050405020303" pitchFamily="18" charset="0"/>
          <a:cs typeface="Arial" charset="0"/>
        </a:defRPr>
      </a:lvl2pPr>
      <a:lvl3pPr marL="1143000" indent="-228600" algn="l" defTabSz="457200" rtl="0" eaLnBrk="1" latinLnBrk="0" hangingPunct="1">
        <a:spcBef>
          <a:spcPct val="20000"/>
        </a:spcBef>
        <a:buFont typeface="Arial"/>
        <a:buChar char="•"/>
        <a:defRPr sz="2000" b="0" i="0" kern="1200">
          <a:solidFill>
            <a:schemeClr val="tx1">
              <a:lumMod val="65000"/>
              <a:lumOff val="35000"/>
            </a:schemeClr>
          </a:solidFill>
          <a:latin typeface="Georgia" panose="02040502050405020303" pitchFamily="18" charset="0"/>
          <a:ea typeface="Georgia" panose="02040502050405020303" pitchFamily="18" charset="0"/>
          <a:cs typeface="Arial" charset="0"/>
        </a:defRPr>
      </a:lvl3pPr>
      <a:lvl4pPr marL="1600200" indent="-228600" algn="l" defTabSz="457200" rtl="0" eaLnBrk="1" latinLnBrk="0" hangingPunct="1">
        <a:spcBef>
          <a:spcPct val="20000"/>
        </a:spcBef>
        <a:buFont typeface="Arial"/>
        <a:buChar char="–"/>
        <a:defRPr sz="1800" b="0" i="0" kern="1200">
          <a:solidFill>
            <a:schemeClr val="tx1">
              <a:lumMod val="65000"/>
              <a:lumOff val="35000"/>
            </a:schemeClr>
          </a:solidFill>
          <a:latin typeface="Georgia" panose="02040502050405020303" pitchFamily="18" charset="0"/>
          <a:ea typeface="Georgia" panose="02040502050405020303" pitchFamily="18" charset="0"/>
          <a:cs typeface="Arial" charset="0"/>
        </a:defRPr>
      </a:lvl4pPr>
      <a:lvl5pPr marL="2057400" indent="-228600" algn="l" defTabSz="457200" rtl="0" eaLnBrk="1" latinLnBrk="0" hangingPunct="1">
        <a:spcBef>
          <a:spcPct val="20000"/>
        </a:spcBef>
        <a:buFont typeface="Arial"/>
        <a:buChar char="»"/>
        <a:defRPr sz="1800" b="0" i="0" kern="1200">
          <a:solidFill>
            <a:schemeClr val="tx1">
              <a:lumMod val="65000"/>
              <a:lumOff val="35000"/>
            </a:schemeClr>
          </a:solidFill>
          <a:latin typeface="Georgia" panose="02040502050405020303" pitchFamily="18" charset="0"/>
          <a:ea typeface="Georgia" panose="02040502050405020303" pitchFamily="18"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4311" y="2253752"/>
            <a:ext cx="7402925" cy="1217083"/>
          </a:xfrm>
          <a:effectLst>
            <a:outerShdw blurRad="50800" dist="50800" dir="5400000" algn="ctr" rotWithShape="0">
              <a:schemeClr val="bg1">
                <a:lumMod val="50000"/>
              </a:schemeClr>
            </a:outerShdw>
          </a:effectLst>
        </p:spPr>
        <p:txBody>
          <a:bodyPr/>
          <a:lstStyle/>
          <a:p>
            <a:r>
              <a:rPr lang="en-US" sz="4000" b="1" dirty="0"/>
              <a:t>THIS TIME IS </a:t>
            </a:r>
            <a:r>
              <a:rPr lang="en-US" sz="4000" b="1" dirty="0">
                <a:solidFill>
                  <a:srgbClr val="C00000"/>
                </a:solidFill>
                <a:effectLst>
                  <a:outerShdw blurRad="50800" dist="38100" dir="2700000" algn="tl" rotWithShape="0">
                    <a:schemeClr val="bg1">
                      <a:alpha val="40000"/>
                    </a:schemeClr>
                  </a:outerShdw>
                </a:effectLst>
              </a:rPr>
              <a:t>DIFFERENT</a:t>
            </a:r>
            <a:br>
              <a:rPr lang="en-US" sz="4000" b="1" dirty="0">
                <a:solidFill>
                  <a:srgbClr val="C00000"/>
                </a:solidFill>
                <a:effectLst>
                  <a:outerShdw blurRad="50800" dist="38100" dir="2700000" algn="tl" rotWithShape="0">
                    <a:schemeClr val="bg1">
                      <a:alpha val="40000"/>
                    </a:schemeClr>
                  </a:outerShdw>
                </a:effectLst>
              </a:rPr>
            </a:br>
            <a:r>
              <a:rPr lang="en-US" sz="2400" i="1" dirty="0"/>
              <a:t>Eight Centuries of Financial Folly</a:t>
            </a:r>
            <a:endParaRPr lang="en-US" sz="4000" b="1" i="1" dirty="0">
              <a:solidFill>
                <a:srgbClr val="C00000"/>
              </a:solidFill>
              <a:effectLst>
                <a:outerShdw blurRad="50800" dist="38100" dir="2700000" algn="tl" rotWithShape="0">
                  <a:schemeClr val="bg1">
                    <a:alpha val="40000"/>
                  </a:schemeClr>
                </a:outerShdw>
              </a:effectLst>
            </a:endParaRPr>
          </a:p>
        </p:txBody>
      </p:sp>
      <p:sp>
        <p:nvSpPr>
          <p:cNvPr id="5" name="Subtitle 4"/>
          <p:cNvSpPr>
            <a:spLocks noGrp="1"/>
          </p:cNvSpPr>
          <p:nvPr>
            <p:ph type="subTitle" idx="1"/>
          </p:nvPr>
        </p:nvSpPr>
        <p:spPr>
          <a:xfrm>
            <a:off x="734311" y="3487542"/>
            <a:ext cx="6650503" cy="687293"/>
          </a:xfrm>
        </p:spPr>
        <p:txBody>
          <a:bodyPr>
            <a:noAutofit/>
          </a:bodyPr>
          <a:lstStyle/>
          <a:p>
            <a:r>
              <a:rPr lang="de-DE" sz="1600" dirty="0"/>
              <a:t>by Carmen M. Reinhart &amp; Kenneth S. Rogoff</a:t>
            </a:r>
          </a:p>
          <a:p>
            <a:r>
              <a:rPr lang="en-US" sz="1600" dirty="0"/>
              <a:t>Princeton University Press © 2009</a:t>
            </a:r>
          </a:p>
        </p:txBody>
      </p:sp>
      <p:sp>
        <p:nvSpPr>
          <p:cNvPr id="6" name="Subtitle 4">
            <a:extLst>
              <a:ext uri="{FF2B5EF4-FFF2-40B4-BE49-F238E27FC236}">
                <a16:creationId xmlns:a16="http://schemas.microsoft.com/office/drawing/2014/main" id="{B334A0C5-343D-4094-BD21-C26ADF080E71}"/>
              </a:ext>
            </a:extLst>
          </p:cNvPr>
          <p:cNvSpPr txBox="1">
            <a:spLocks/>
          </p:cNvSpPr>
          <p:nvPr/>
        </p:nvSpPr>
        <p:spPr>
          <a:xfrm>
            <a:off x="734310" y="4294906"/>
            <a:ext cx="6650503" cy="68729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0" i="0" kern="1200">
                <a:solidFill>
                  <a:schemeClr val="bg1"/>
                </a:solidFill>
                <a:latin typeface="Arial" charset="0"/>
                <a:ea typeface="Arial" charset="0"/>
                <a:cs typeface="Arial" charset="0"/>
              </a:defRPr>
            </a:lvl1pPr>
            <a:lvl2pPr marL="457200" indent="0" algn="ctr" defTabSz="457200" rtl="0" eaLnBrk="1" latinLnBrk="0" hangingPunct="1">
              <a:spcBef>
                <a:spcPct val="20000"/>
              </a:spcBef>
              <a:buFont typeface="Arial"/>
              <a:buNone/>
              <a:defRPr sz="2400" b="0" i="0" kern="1200">
                <a:solidFill>
                  <a:schemeClr val="tx1">
                    <a:tint val="75000"/>
                  </a:schemeClr>
                </a:solidFill>
                <a:latin typeface="Arial" charset="0"/>
                <a:ea typeface="Arial" charset="0"/>
                <a:cs typeface="Arial" charset="0"/>
              </a:defRPr>
            </a:lvl2pPr>
            <a:lvl3pPr marL="914400" indent="0" algn="ctr" defTabSz="457200" rtl="0" eaLnBrk="1" latinLnBrk="0" hangingPunct="1">
              <a:spcBef>
                <a:spcPct val="20000"/>
              </a:spcBef>
              <a:buFont typeface="Arial"/>
              <a:buNone/>
              <a:defRPr sz="2000" b="0" i="0" kern="1200">
                <a:solidFill>
                  <a:schemeClr val="tx1">
                    <a:tint val="75000"/>
                  </a:schemeClr>
                </a:solidFill>
                <a:latin typeface="Arial" charset="0"/>
                <a:ea typeface="Arial" charset="0"/>
                <a:cs typeface="Arial" charset="0"/>
              </a:defRPr>
            </a:lvl3pPr>
            <a:lvl4pPr marL="1371600" indent="0" algn="ctr" defTabSz="457200" rtl="0" eaLnBrk="1" latinLnBrk="0" hangingPunct="1">
              <a:spcBef>
                <a:spcPct val="20000"/>
              </a:spcBef>
              <a:buFont typeface="Arial"/>
              <a:buNone/>
              <a:defRPr sz="1800" b="0" i="0" kern="1200">
                <a:solidFill>
                  <a:schemeClr val="tx1">
                    <a:tint val="75000"/>
                  </a:schemeClr>
                </a:solidFill>
                <a:latin typeface="Arial" charset="0"/>
                <a:ea typeface="Arial" charset="0"/>
                <a:cs typeface="Arial" charset="0"/>
              </a:defRPr>
            </a:lvl4pPr>
            <a:lvl5pPr marL="1828800" indent="0" algn="ctr" defTabSz="457200" rtl="0" eaLnBrk="1" latinLnBrk="0" hangingPunct="1">
              <a:spcBef>
                <a:spcPct val="20000"/>
              </a:spcBef>
              <a:buFont typeface="Arial"/>
              <a:buNone/>
              <a:defRPr sz="1800" b="0" i="0" kern="1200">
                <a:solidFill>
                  <a:schemeClr val="tx1">
                    <a:tint val="75000"/>
                  </a:schemeClr>
                </a:solidFill>
                <a:latin typeface="Arial" charset="0"/>
                <a:ea typeface="Arial" charset="0"/>
                <a:cs typeface="Arial"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dirty="0">
                <a:latin typeface="Times New Roman" panose="02020603050405020304" pitchFamily="18" charset="0"/>
                <a:cs typeface="Times New Roman" panose="02020603050405020304" pitchFamily="18" charset="0"/>
              </a:rPr>
              <a:t>Speaker: Andy An</a:t>
            </a:r>
          </a:p>
          <a:p>
            <a:r>
              <a:rPr lang="en-US" sz="1600" dirty="0">
                <a:latin typeface="Times New Roman" panose="02020603050405020304" pitchFamily="18" charset="0"/>
                <a:cs typeface="Times New Roman" panose="02020603050405020304" pitchFamily="18" charset="0"/>
              </a:rPr>
              <a:t>Date: Sept. 25th, 2017</a:t>
            </a:r>
            <a:endParaRPr lang="en-US" sz="1600"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28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34B984-DE51-426C-B8A1-9985ED0EC5D5}"/>
              </a:ext>
            </a:extLst>
          </p:cNvPr>
          <p:cNvSpPr>
            <a:spLocks noGrp="1"/>
          </p:cNvSpPr>
          <p:nvPr>
            <p:ph type="body" idx="1"/>
          </p:nvPr>
        </p:nvSpPr>
        <p:spPr>
          <a:xfrm>
            <a:off x="609600" y="1810327"/>
            <a:ext cx="5386917" cy="364548"/>
          </a:xfrm>
        </p:spPr>
        <p:txBody>
          <a:bodyPr>
            <a:normAutofit lnSpcReduction="10000"/>
          </a:bodyPr>
          <a:lstStyle/>
          <a:p>
            <a:pPr algn="ctr"/>
            <a:r>
              <a:rPr lang="en-US" sz="1800" i="1" dirty="0"/>
              <a:t>Real housing prices</a:t>
            </a:r>
            <a:endParaRPr lang="en-US" sz="1800" dirty="0"/>
          </a:p>
        </p:txBody>
      </p:sp>
      <p:sp>
        <p:nvSpPr>
          <p:cNvPr id="5" name="Text Placeholder 4">
            <a:extLst>
              <a:ext uri="{FF2B5EF4-FFF2-40B4-BE49-F238E27FC236}">
                <a16:creationId xmlns:a16="http://schemas.microsoft.com/office/drawing/2014/main" id="{713CA5FB-807F-453E-9B55-51A2CD4394ED}"/>
              </a:ext>
            </a:extLst>
          </p:cNvPr>
          <p:cNvSpPr>
            <a:spLocks noGrp="1"/>
          </p:cNvSpPr>
          <p:nvPr>
            <p:ph type="body" sz="quarter" idx="3"/>
          </p:nvPr>
        </p:nvSpPr>
        <p:spPr/>
        <p:txBody>
          <a:bodyPr>
            <a:noAutofit/>
          </a:bodyPr>
          <a:lstStyle/>
          <a:p>
            <a:pPr algn="ctr"/>
            <a:r>
              <a:rPr lang="en-US" sz="1800" i="1" dirty="0"/>
              <a:t>Real equity price indexes</a:t>
            </a:r>
            <a:endParaRPr lang="en-US" sz="1800" dirty="0"/>
          </a:p>
        </p:txBody>
      </p:sp>
      <p:sp>
        <p:nvSpPr>
          <p:cNvPr id="9" name="Title 1">
            <a:extLst>
              <a:ext uri="{FF2B5EF4-FFF2-40B4-BE49-F238E27FC236}">
                <a16:creationId xmlns:a16="http://schemas.microsoft.com/office/drawing/2014/main" id="{6A1C712F-C5FF-407B-9653-92322DCEA307}"/>
              </a:ext>
            </a:extLst>
          </p:cNvPr>
          <p:cNvSpPr>
            <a:spLocks noGrp="1"/>
          </p:cNvSpPr>
          <p:nvPr>
            <p:ph type="title"/>
          </p:nvPr>
        </p:nvSpPr>
        <p:spPr>
          <a:xfrm>
            <a:off x="622937" y="437444"/>
            <a:ext cx="9649953" cy="980194"/>
          </a:xfrm>
        </p:spPr>
        <p:txBody>
          <a:bodyPr/>
          <a:lstStyle/>
          <a:p>
            <a:r>
              <a:rPr lang="en-US" b="1" dirty="0"/>
              <a:t>The Second Great Contraction </a:t>
            </a:r>
          </a:p>
        </p:txBody>
      </p:sp>
      <p:sp>
        <p:nvSpPr>
          <p:cNvPr id="10" name="Rectangle 9">
            <a:extLst>
              <a:ext uri="{FF2B5EF4-FFF2-40B4-BE49-F238E27FC236}">
                <a16:creationId xmlns:a16="http://schemas.microsoft.com/office/drawing/2014/main" id="{3AE0AF6B-FC15-4B22-9BDD-1C87CEF860F5}"/>
              </a:ext>
            </a:extLst>
          </p:cNvPr>
          <p:cNvSpPr/>
          <p:nvPr/>
        </p:nvSpPr>
        <p:spPr>
          <a:xfrm>
            <a:off x="622937" y="1242040"/>
            <a:ext cx="7859844" cy="400110"/>
          </a:xfrm>
          <a:prstGeom prst="rect">
            <a:avLst/>
          </a:prstGeom>
        </p:spPr>
        <p:txBody>
          <a:bodyPr wrap="none">
            <a:spAutoFit/>
          </a:bodyPr>
          <a:lstStyle/>
          <a:p>
            <a:r>
              <a:rPr lang="en-US" sz="2000" i="1" dirty="0">
                <a:solidFill>
                  <a:srgbClr val="A51417"/>
                </a:solidFill>
                <a:latin typeface="Georgia" panose="02040502050405020303" pitchFamily="18" charset="0"/>
              </a:rPr>
              <a:t>A comparison with past crises in advanced economies – </a:t>
            </a:r>
            <a:r>
              <a:rPr lang="en-US" sz="2000" b="1" i="1" dirty="0" err="1">
                <a:solidFill>
                  <a:srgbClr val="A51417"/>
                </a:solidFill>
                <a:latin typeface="Georgia" panose="02040502050405020303" pitchFamily="18" charset="0"/>
              </a:rPr>
              <a:t>Precrisis</a:t>
            </a:r>
            <a:endParaRPr lang="en-US" sz="2000" b="1" i="1" dirty="0">
              <a:solidFill>
                <a:schemeClr val="tx1">
                  <a:lumMod val="75000"/>
                  <a:lumOff val="25000"/>
                </a:schemeClr>
              </a:solidFill>
              <a:latin typeface="Georgia" panose="02040502050405020303" pitchFamily="18" charset="0"/>
            </a:endParaRPr>
          </a:p>
        </p:txBody>
      </p:sp>
      <p:pic>
        <p:nvPicPr>
          <p:cNvPr id="18" name="Content Placeholder 17">
            <a:extLst>
              <a:ext uri="{FF2B5EF4-FFF2-40B4-BE49-F238E27FC236}">
                <a16:creationId xmlns:a16="http://schemas.microsoft.com/office/drawing/2014/main" id="{AE1466E0-359F-4A10-BEDC-0E39A53D18B0}"/>
              </a:ext>
            </a:extLst>
          </p:cNvPr>
          <p:cNvPicPr>
            <a:picLocks noGrp="1" noChangeAspect="1"/>
          </p:cNvPicPr>
          <p:nvPr>
            <p:ph sz="half" idx="2"/>
          </p:nvPr>
        </p:nvPicPr>
        <p:blipFill>
          <a:blip r:embed="rId2"/>
          <a:stretch>
            <a:fillRect/>
          </a:stretch>
        </p:blipFill>
        <p:spPr>
          <a:xfrm>
            <a:off x="609600" y="2292350"/>
            <a:ext cx="5386388" cy="3517323"/>
          </a:xfrm>
          <a:prstGeom prst="rect">
            <a:avLst/>
          </a:prstGeom>
        </p:spPr>
      </p:pic>
      <p:sp>
        <p:nvSpPr>
          <p:cNvPr id="19" name="Rectangle 18">
            <a:extLst>
              <a:ext uri="{FF2B5EF4-FFF2-40B4-BE49-F238E27FC236}">
                <a16:creationId xmlns:a16="http://schemas.microsoft.com/office/drawing/2014/main" id="{FA0410EA-61AC-4C32-BF1C-6B9B58DC4652}"/>
              </a:ext>
            </a:extLst>
          </p:cNvPr>
          <p:cNvSpPr/>
          <p:nvPr/>
        </p:nvSpPr>
        <p:spPr>
          <a:xfrm>
            <a:off x="877454" y="5809673"/>
            <a:ext cx="5118534" cy="461665"/>
          </a:xfrm>
          <a:prstGeom prst="rect">
            <a:avLst/>
          </a:prstGeom>
        </p:spPr>
        <p:txBody>
          <a:bodyPr wrap="square">
            <a:spAutoFit/>
          </a:bodyPr>
          <a:lstStyle/>
          <a:p>
            <a:r>
              <a:rPr lang="en-US" sz="1200" i="1" dirty="0">
                <a:latin typeface="Times New Roman" panose="02020603050405020304" pitchFamily="18" charset="0"/>
              </a:rPr>
              <a:t>Notes: Consumer prices are used to deflate nominal housing price indices. The year of crisis is indicated by t; t-4 = 100.</a:t>
            </a:r>
            <a:endParaRPr lang="en-US" sz="1200" i="1" dirty="0"/>
          </a:p>
        </p:txBody>
      </p:sp>
      <p:pic>
        <p:nvPicPr>
          <p:cNvPr id="24" name="Content Placeholder 23">
            <a:extLst>
              <a:ext uri="{FF2B5EF4-FFF2-40B4-BE49-F238E27FC236}">
                <a16:creationId xmlns:a16="http://schemas.microsoft.com/office/drawing/2014/main" id="{3DFF39FA-4126-41B1-8AB3-294961555569}"/>
              </a:ext>
            </a:extLst>
          </p:cNvPr>
          <p:cNvPicPr>
            <a:picLocks noGrp="1" noChangeAspect="1"/>
          </p:cNvPicPr>
          <p:nvPr>
            <p:ph sz="quarter" idx="4"/>
          </p:nvPr>
        </p:nvPicPr>
        <p:blipFill>
          <a:blip r:embed="rId3"/>
          <a:stretch>
            <a:fillRect/>
          </a:stretch>
        </p:blipFill>
        <p:spPr>
          <a:xfrm>
            <a:off x="6192838" y="2292350"/>
            <a:ext cx="5389562" cy="3517324"/>
          </a:xfrm>
          <a:prstGeom prst="rect">
            <a:avLst/>
          </a:prstGeom>
        </p:spPr>
      </p:pic>
      <p:sp>
        <p:nvSpPr>
          <p:cNvPr id="25" name="Rectangle 24">
            <a:extLst>
              <a:ext uri="{FF2B5EF4-FFF2-40B4-BE49-F238E27FC236}">
                <a16:creationId xmlns:a16="http://schemas.microsoft.com/office/drawing/2014/main" id="{34B44981-0F7A-4DF3-BFA1-F1ED3C00CCAC}"/>
              </a:ext>
            </a:extLst>
          </p:cNvPr>
          <p:cNvSpPr/>
          <p:nvPr/>
        </p:nvSpPr>
        <p:spPr>
          <a:xfrm>
            <a:off x="6463866" y="5832612"/>
            <a:ext cx="5118534" cy="461665"/>
          </a:xfrm>
          <a:prstGeom prst="rect">
            <a:avLst/>
          </a:prstGeom>
        </p:spPr>
        <p:txBody>
          <a:bodyPr wrap="square">
            <a:spAutoFit/>
          </a:bodyPr>
          <a:lstStyle/>
          <a:p>
            <a:r>
              <a:rPr lang="en-US" sz="1200" i="1" dirty="0">
                <a:latin typeface="Times New Roman" panose="02020603050405020304" pitchFamily="18" charset="0"/>
              </a:rPr>
              <a:t>Notes: Consumer prices are used to deflate nominal equity price indices. The year of crisis is indicated by t; t-4 = 100.</a:t>
            </a:r>
            <a:endParaRPr lang="en-US" sz="1200" i="1" dirty="0"/>
          </a:p>
        </p:txBody>
      </p:sp>
    </p:spTree>
    <p:extLst>
      <p:ext uri="{BB962C8B-B14F-4D97-AF65-F5344CB8AC3E}">
        <p14:creationId xmlns:p14="http://schemas.microsoft.com/office/powerpoint/2010/main" val="419064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19"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34B984-DE51-426C-B8A1-9985ED0EC5D5}"/>
              </a:ext>
            </a:extLst>
          </p:cNvPr>
          <p:cNvSpPr>
            <a:spLocks noGrp="1"/>
          </p:cNvSpPr>
          <p:nvPr>
            <p:ph type="body" idx="1"/>
          </p:nvPr>
        </p:nvSpPr>
        <p:spPr>
          <a:xfrm>
            <a:off x="609600" y="1810327"/>
            <a:ext cx="5386917" cy="364548"/>
          </a:xfrm>
        </p:spPr>
        <p:txBody>
          <a:bodyPr>
            <a:normAutofit lnSpcReduction="10000"/>
          </a:bodyPr>
          <a:lstStyle/>
          <a:p>
            <a:pPr algn="ctr"/>
            <a:r>
              <a:rPr lang="en-US" sz="1800" i="1" dirty="0"/>
              <a:t>Real per capita GDP growth</a:t>
            </a:r>
            <a:endParaRPr lang="en-US" sz="1800" dirty="0"/>
          </a:p>
        </p:txBody>
      </p:sp>
      <p:sp>
        <p:nvSpPr>
          <p:cNvPr id="5" name="Text Placeholder 4">
            <a:extLst>
              <a:ext uri="{FF2B5EF4-FFF2-40B4-BE49-F238E27FC236}">
                <a16:creationId xmlns:a16="http://schemas.microsoft.com/office/drawing/2014/main" id="{713CA5FB-807F-453E-9B55-51A2CD4394ED}"/>
              </a:ext>
            </a:extLst>
          </p:cNvPr>
          <p:cNvSpPr>
            <a:spLocks noGrp="1"/>
          </p:cNvSpPr>
          <p:nvPr>
            <p:ph type="body" sz="quarter" idx="3"/>
          </p:nvPr>
        </p:nvSpPr>
        <p:spPr/>
        <p:txBody>
          <a:bodyPr>
            <a:noAutofit/>
          </a:bodyPr>
          <a:lstStyle/>
          <a:p>
            <a:pPr algn="ctr"/>
            <a:r>
              <a:rPr lang="en-US" sz="1800" i="1" dirty="0"/>
              <a:t>Ratio of current account deficits to GDP</a:t>
            </a:r>
            <a:endParaRPr lang="en-US" sz="1800" dirty="0"/>
          </a:p>
        </p:txBody>
      </p:sp>
      <p:sp>
        <p:nvSpPr>
          <p:cNvPr id="9" name="Title 1">
            <a:extLst>
              <a:ext uri="{FF2B5EF4-FFF2-40B4-BE49-F238E27FC236}">
                <a16:creationId xmlns:a16="http://schemas.microsoft.com/office/drawing/2014/main" id="{6A1C712F-C5FF-407B-9653-92322DCEA307}"/>
              </a:ext>
            </a:extLst>
          </p:cNvPr>
          <p:cNvSpPr>
            <a:spLocks noGrp="1"/>
          </p:cNvSpPr>
          <p:nvPr>
            <p:ph type="title"/>
          </p:nvPr>
        </p:nvSpPr>
        <p:spPr>
          <a:xfrm>
            <a:off x="622937" y="437444"/>
            <a:ext cx="9649953" cy="980194"/>
          </a:xfrm>
        </p:spPr>
        <p:txBody>
          <a:bodyPr/>
          <a:lstStyle/>
          <a:p>
            <a:r>
              <a:rPr lang="en-US" b="1" dirty="0"/>
              <a:t>The Second Great Contraction </a:t>
            </a:r>
          </a:p>
        </p:txBody>
      </p:sp>
      <p:sp>
        <p:nvSpPr>
          <p:cNvPr id="10" name="Rectangle 9">
            <a:extLst>
              <a:ext uri="{FF2B5EF4-FFF2-40B4-BE49-F238E27FC236}">
                <a16:creationId xmlns:a16="http://schemas.microsoft.com/office/drawing/2014/main" id="{3AE0AF6B-FC15-4B22-9BDD-1C87CEF860F5}"/>
              </a:ext>
            </a:extLst>
          </p:cNvPr>
          <p:cNvSpPr/>
          <p:nvPr/>
        </p:nvSpPr>
        <p:spPr>
          <a:xfrm>
            <a:off x="622937" y="1242040"/>
            <a:ext cx="7859844" cy="400110"/>
          </a:xfrm>
          <a:prstGeom prst="rect">
            <a:avLst/>
          </a:prstGeom>
        </p:spPr>
        <p:txBody>
          <a:bodyPr wrap="none">
            <a:spAutoFit/>
          </a:bodyPr>
          <a:lstStyle/>
          <a:p>
            <a:r>
              <a:rPr lang="en-US" sz="2000" i="1" dirty="0">
                <a:solidFill>
                  <a:srgbClr val="A51417"/>
                </a:solidFill>
                <a:latin typeface="Georgia" panose="02040502050405020303" pitchFamily="18" charset="0"/>
              </a:rPr>
              <a:t>A comparison with past crises in advanced economies – </a:t>
            </a:r>
            <a:r>
              <a:rPr lang="en-US" sz="2000" b="1" i="1" dirty="0" err="1">
                <a:solidFill>
                  <a:srgbClr val="A51417"/>
                </a:solidFill>
                <a:latin typeface="Georgia" panose="02040502050405020303" pitchFamily="18" charset="0"/>
              </a:rPr>
              <a:t>Precrisis</a:t>
            </a:r>
            <a:endParaRPr lang="en-US" sz="2000" b="1" i="1" dirty="0">
              <a:solidFill>
                <a:schemeClr val="tx1">
                  <a:lumMod val="75000"/>
                  <a:lumOff val="25000"/>
                </a:schemeClr>
              </a:solidFill>
              <a:latin typeface="Georgia" panose="02040502050405020303" pitchFamily="18" charset="0"/>
            </a:endParaRPr>
          </a:p>
        </p:txBody>
      </p:sp>
      <p:sp>
        <p:nvSpPr>
          <p:cNvPr id="19" name="Rectangle 18">
            <a:extLst>
              <a:ext uri="{FF2B5EF4-FFF2-40B4-BE49-F238E27FC236}">
                <a16:creationId xmlns:a16="http://schemas.microsoft.com/office/drawing/2014/main" id="{FA0410EA-61AC-4C32-BF1C-6B9B58DC4652}"/>
              </a:ext>
            </a:extLst>
          </p:cNvPr>
          <p:cNvSpPr/>
          <p:nvPr/>
        </p:nvSpPr>
        <p:spPr>
          <a:xfrm>
            <a:off x="877454" y="5809673"/>
            <a:ext cx="5118534" cy="461665"/>
          </a:xfrm>
          <a:prstGeom prst="rect">
            <a:avLst/>
          </a:prstGeom>
        </p:spPr>
        <p:txBody>
          <a:bodyPr wrap="square">
            <a:spAutoFit/>
          </a:bodyPr>
          <a:lstStyle/>
          <a:p>
            <a:r>
              <a:rPr lang="en-US" sz="1200" i="1" dirty="0">
                <a:latin typeface="Times New Roman" panose="02020603050405020304" pitchFamily="18" charset="0"/>
              </a:rPr>
              <a:t>Notes: The consensus forecast (-3.5%) for 2009 is plotted for the United States as of July 2009. The year of crisis is indicated by t.</a:t>
            </a:r>
            <a:endParaRPr lang="en-US" sz="1200" i="1" dirty="0"/>
          </a:p>
        </p:txBody>
      </p:sp>
      <p:pic>
        <p:nvPicPr>
          <p:cNvPr id="16" name="Content Placeholder 15">
            <a:extLst>
              <a:ext uri="{FF2B5EF4-FFF2-40B4-BE49-F238E27FC236}">
                <a16:creationId xmlns:a16="http://schemas.microsoft.com/office/drawing/2014/main" id="{EB1D7291-2FFF-486D-8DFF-E716C1F477D2}"/>
              </a:ext>
            </a:extLst>
          </p:cNvPr>
          <p:cNvPicPr>
            <a:picLocks noGrp="1" noChangeAspect="1"/>
          </p:cNvPicPr>
          <p:nvPr>
            <p:ph sz="half" idx="2"/>
          </p:nvPr>
        </p:nvPicPr>
        <p:blipFill>
          <a:blip r:embed="rId2"/>
          <a:stretch>
            <a:fillRect/>
          </a:stretch>
        </p:blipFill>
        <p:spPr>
          <a:xfrm>
            <a:off x="609600" y="2222234"/>
            <a:ext cx="5386388" cy="3681143"/>
          </a:xfrm>
          <a:prstGeom prst="rect">
            <a:avLst/>
          </a:prstGeom>
        </p:spPr>
      </p:pic>
      <p:pic>
        <p:nvPicPr>
          <p:cNvPr id="27" name="Content Placeholder 26">
            <a:extLst>
              <a:ext uri="{FF2B5EF4-FFF2-40B4-BE49-F238E27FC236}">
                <a16:creationId xmlns:a16="http://schemas.microsoft.com/office/drawing/2014/main" id="{AA1FD104-5D37-446E-A302-A0C910D50F4D}"/>
              </a:ext>
            </a:extLst>
          </p:cNvPr>
          <p:cNvPicPr>
            <a:picLocks noGrp="1" noChangeAspect="1"/>
          </p:cNvPicPr>
          <p:nvPr>
            <p:ph sz="quarter" idx="4"/>
          </p:nvPr>
        </p:nvPicPr>
        <p:blipFill>
          <a:blip r:embed="rId3"/>
          <a:stretch>
            <a:fillRect/>
          </a:stretch>
        </p:blipFill>
        <p:spPr>
          <a:xfrm>
            <a:off x="6192838" y="2174876"/>
            <a:ext cx="5389562" cy="3634798"/>
          </a:xfrm>
          <a:prstGeom prst="rect">
            <a:avLst/>
          </a:prstGeom>
        </p:spPr>
      </p:pic>
    </p:spTree>
    <p:extLst>
      <p:ext uri="{BB962C8B-B14F-4D97-AF65-F5344CB8AC3E}">
        <p14:creationId xmlns:p14="http://schemas.microsoft.com/office/powerpoint/2010/main" val="133935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34B984-DE51-426C-B8A1-9985ED0EC5D5}"/>
              </a:ext>
            </a:extLst>
          </p:cNvPr>
          <p:cNvSpPr>
            <a:spLocks noGrp="1"/>
          </p:cNvSpPr>
          <p:nvPr>
            <p:ph type="body" idx="1"/>
          </p:nvPr>
        </p:nvSpPr>
        <p:spPr>
          <a:xfrm>
            <a:off x="609600" y="1810327"/>
            <a:ext cx="5386917" cy="364548"/>
          </a:xfrm>
        </p:spPr>
        <p:txBody>
          <a:bodyPr>
            <a:normAutofit lnSpcReduction="10000"/>
          </a:bodyPr>
          <a:lstStyle/>
          <a:p>
            <a:pPr algn="ctr"/>
            <a:r>
              <a:rPr lang="en-US" sz="1800" i="1" dirty="0"/>
              <a:t>Real public debt</a:t>
            </a:r>
            <a:endParaRPr lang="en-US" sz="1800" dirty="0"/>
          </a:p>
        </p:txBody>
      </p:sp>
      <p:sp>
        <p:nvSpPr>
          <p:cNvPr id="9" name="Title 1">
            <a:extLst>
              <a:ext uri="{FF2B5EF4-FFF2-40B4-BE49-F238E27FC236}">
                <a16:creationId xmlns:a16="http://schemas.microsoft.com/office/drawing/2014/main" id="{6A1C712F-C5FF-407B-9653-92322DCEA307}"/>
              </a:ext>
            </a:extLst>
          </p:cNvPr>
          <p:cNvSpPr>
            <a:spLocks noGrp="1"/>
          </p:cNvSpPr>
          <p:nvPr>
            <p:ph type="title"/>
          </p:nvPr>
        </p:nvSpPr>
        <p:spPr>
          <a:xfrm>
            <a:off x="622937" y="437444"/>
            <a:ext cx="9649953" cy="980194"/>
          </a:xfrm>
        </p:spPr>
        <p:txBody>
          <a:bodyPr/>
          <a:lstStyle/>
          <a:p>
            <a:r>
              <a:rPr lang="en-US" b="1" dirty="0"/>
              <a:t>The Second Great Contraction </a:t>
            </a:r>
          </a:p>
        </p:txBody>
      </p:sp>
      <p:sp>
        <p:nvSpPr>
          <p:cNvPr id="10" name="Rectangle 9">
            <a:extLst>
              <a:ext uri="{FF2B5EF4-FFF2-40B4-BE49-F238E27FC236}">
                <a16:creationId xmlns:a16="http://schemas.microsoft.com/office/drawing/2014/main" id="{3AE0AF6B-FC15-4B22-9BDD-1C87CEF860F5}"/>
              </a:ext>
            </a:extLst>
          </p:cNvPr>
          <p:cNvSpPr/>
          <p:nvPr/>
        </p:nvSpPr>
        <p:spPr>
          <a:xfrm>
            <a:off x="622937" y="1242040"/>
            <a:ext cx="7859844" cy="400110"/>
          </a:xfrm>
          <a:prstGeom prst="rect">
            <a:avLst/>
          </a:prstGeom>
        </p:spPr>
        <p:txBody>
          <a:bodyPr wrap="none">
            <a:spAutoFit/>
          </a:bodyPr>
          <a:lstStyle/>
          <a:p>
            <a:r>
              <a:rPr lang="en-US" sz="2000" i="1" dirty="0">
                <a:solidFill>
                  <a:srgbClr val="A51417"/>
                </a:solidFill>
                <a:latin typeface="Georgia" panose="02040502050405020303" pitchFamily="18" charset="0"/>
              </a:rPr>
              <a:t>A comparison with past crises in advanced economies – </a:t>
            </a:r>
            <a:r>
              <a:rPr lang="en-US" sz="2000" b="1" i="1" dirty="0" err="1">
                <a:solidFill>
                  <a:srgbClr val="A51417"/>
                </a:solidFill>
                <a:latin typeface="Georgia" panose="02040502050405020303" pitchFamily="18" charset="0"/>
              </a:rPr>
              <a:t>Precrisis</a:t>
            </a:r>
            <a:endParaRPr lang="en-US" sz="2000" b="1" i="1" dirty="0">
              <a:solidFill>
                <a:schemeClr val="tx1">
                  <a:lumMod val="75000"/>
                  <a:lumOff val="25000"/>
                </a:schemeClr>
              </a:solidFill>
              <a:latin typeface="Georgia" panose="02040502050405020303" pitchFamily="18" charset="0"/>
            </a:endParaRPr>
          </a:p>
        </p:txBody>
      </p:sp>
      <p:sp>
        <p:nvSpPr>
          <p:cNvPr id="19" name="Rectangle 18">
            <a:extLst>
              <a:ext uri="{FF2B5EF4-FFF2-40B4-BE49-F238E27FC236}">
                <a16:creationId xmlns:a16="http://schemas.microsoft.com/office/drawing/2014/main" id="{FA0410EA-61AC-4C32-BF1C-6B9B58DC4652}"/>
              </a:ext>
            </a:extLst>
          </p:cNvPr>
          <p:cNvSpPr/>
          <p:nvPr/>
        </p:nvSpPr>
        <p:spPr>
          <a:xfrm>
            <a:off x="877454" y="5809673"/>
            <a:ext cx="5118534" cy="461665"/>
          </a:xfrm>
          <a:prstGeom prst="rect">
            <a:avLst/>
          </a:prstGeom>
        </p:spPr>
        <p:txBody>
          <a:bodyPr wrap="square">
            <a:spAutoFit/>
          </a:bodyPr>
          <a:lstStyle/>
          <a:p>
            <a:r>
              <a:rPr lang="en-US" sz="1200" i="1" dirty="0">
                <a:latin typeface="Times New Roman" panose="02020603050405020304" pitchFamily="18" charset="0"/>
              </a:rPr>
              <a:t>Notes: Consumer prices are used to deflate nominal debt. The year of crisis is indicated by t; t-4 = 100.</a:t>
            </a:r>
            <a:endParaRPr lang="en-US" sz="1200" i="1" dirty="0"/>
          </a:p>
        </p:txBody>
      </p:sp>
      <p:sp>
        <p:nvSpPr>
          <p:cNvPr id="4" name="Content Placeholder 3">
            <a:extLst>
              <a:ext uri="{FF2B5EF4-FFF2-40B4-BE49-F238E27FC236}">
                <a16:creationId xmlns:a16="http://schemas.microsoft.com/office/drawing/2014/main" id="{8C096B6C-7F9A-48DE-BD4C-02C6F526AF86}"/>
              </a:ext>
            </a:extLst>
          </p:cNvPr>
          <p:cNvSpPr>
            <a:spLocks noGrp="1"/>
          </p:cNvSpPr>
          <p:nvPr>
            <p:ph sz="quarter" idx="4"/>
          </p:nvPr>
        </p:nvSpPr>
        <p:spPr/>
        <p:txBody>
          <a:bodyPr>
            <a:normAutofit fontScale="92500"/>
          </a:bodyPr>
          <a:lstStyle/>
          <a:p>
            <a:r>
              <a:rPr lang="en-US" dirty="0"/>
              <a:t>Efforts were taken to maintain growth and prevent significant sharp stock market declines.</a:t>
            </a:r>
          </a:p>
          <a:p>
            <a:r>
              <a:rPr lang="en-US" dirty="0"/>
              <a:t>Were the US an emerging market, its exchange rate would have plummeted and its interest rates soared. But during the first year of crisis (2007), exactly the opposite happened: </a:t>
            </a:r>
            <a:r>
              <a:rPr lang="en-US" dirty="0">
                <a:solidFill>
                  <a:srgbClr val="A51417"/>
                </a:solidFill>
              </a:rPr>
              <a:t>the dollar  appreciated and interest rates fell as world investors viewed other countries as even riskier than the US.</a:t>
            </a:r>
          </a:p>
        </p:txBody>
      </p:sp>
      <p:sp>
        <p:nvSpPr>
          <p:cNvPr id="7" name="Text Placeholder 6">
            <a:extLst>
              <a:ext uri="{FF2B5EF4-FFF2-40B4-BE49-F238E27FC236}">
                <a16:creationId xmlns:a16="http://schemas.microsoft.com/office/drawing/2014/main" id="{D0138ED1-D92B-49D4-9DD8-0EEDA5DA55E3}"/>
              </a:ext>
            </a:extLst>
          </p:cNvPr>
          <p:cNvSpPr>
            <a:spLocks noGrp="1"/>
          </p:cNvSpPr>
          <p:nvPr>
            <p:ph type="body" sz="quarter" idx="3"/>
          </p:nvPr>
        </p:nvSpPr>
        <p:spPr>
          <a:xfrm>
            <a:off x="6193368" y="1535113"/>
            <a:ext cx="5389033" cy="639762"/>
          </a:xfrm>
        </p:spPr>
        <p:txBody>
          <a:bodyPr>
            <a:normAutofit/>
          </a:bodyPr>
          <a:lstStyle/>
          <a:p>
            <a:r>
              <a:rPr lang="en-US" sz="2000" b="1" dirty="0"/>
              <a:t>Why did people fail to see the 07 F.C.?</a:t>
            </a:r>
          </a:p>
        </p:txBody>
      </p:sp>
      <p:pic>
        <p:nvPicPr>
          <p:cNvPr id="16" name="Content Placeholder 15">
            <a:extLst>
              <a:ext uri="{FF2B5EF4-FFF2-40B4-BE49-F238E27FC236}">
                <a16:creationId xmlns:a16="http://schemas.microsoft.com/office/drawing/2014/main" id="{29430BBB-F45A-41DA-AD24-F4F12D1B660B}"/>
              </a:ext>
            </a:extLst>
          </p:cNvPr>
          <p:cNvPicPr>
            <a:picLocks noGrp="1" noChangeAspect="1"/>
          </p:cNvPicPr>
          <p:nvPr>
            <p:ph sz="half" idx="2"/>
          </p:nvPr>
        </p:nvPicPr>
        <p:blipFill>
          <a:blip r:embed="rId2"/>
          <a:stretch>
            <a:fillRect/>
          </a:stretch>
        </p:blipFill>
        <p:spPr>
          <a:xfrm>
            <a:off x="609600" y="2222235"/>
            <a:ext cx="5386388" cy="3610378"/>
          </a:xfrm>
          <a:prstGeom prst="rect">
            <a:avLst/>
          </a:prstGeom>
        </p:spPr>
      </p:pic>
    </p:spTree>
    <p:extLst>
      <p:ext uri="{BB962C8B-B14F-4D97-AF65-F5344CB8AC3E}">
        <p14:creationId xmlns:p14="http://schemas.microsoft.com/office/powerpoint/2010/main" val="171006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p:bldP spid="4"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A2E1C79-A616-4FD5-8BA3-DEEB78D472C3}"/>
              </a:ext>
            </a:extLst>
          </p:cNvPr>
          <p:cNvSpPr>
            <a:spLocks noGrp="1"/>
          </p:cNvSpPr>
          <p:nvPr>
            <p:ph type="title"/>
          </p:nvPr>
        </p:nvSpPr>
        <p:spPr/>
        <p:txBody>
          <a:bodyPr/>
          <a:lstStyle/>
          <a:p>
            <a:r>
              <a:rPr lang="en-US" b="1" dirty="0"/>
              <a:t>The Second Great Contraction </a:t>
            </a:r>
          </a:p>
        </p:txBody>
      </p:sp>
      <p:sp>
        <p:nvSpPr>
          <p:cNvPr id="3" name="Text Placeholder 2">
            <a:extLst>
              <a:ext uri="{FF2B5EF4-FFF2-40B4-BE49-F238E27FC236}">
                <a16:creationId xmlns:a16="http://schemas.microsoft.com/office/drawing/2014/main" id="{3A4AC84B-F6D6-4AEE-AFF7-88FD1BA0CD08}"/>
              </a:ext>
            </a:extLst>
          </p:cNvPr>
          <p:cNvSpPr>
            <a:spLocks noGrp="1"/>
          </p:cNvSpPr>
          <p:nvPr>
            <p:ph type="body" idx="1"/>
          </p:nvPr>
        </p:nvSpPr>
        <p:spPr/>
        <p:txBody>
          <a:bodyPr>
            <a:normAutofit/>
          </a:bodyPr>
          <a:lstStyle/>
          <a:p>
            <a:r>
              <a:rPr lang="en-US" b="1" dirty="0"/>
              <a:t>Comparison Group:</a:t>
            </a:r>
          </a:p>
        </p:txBody>
      </p:sp>
      <p:sp>
        <p:nvSpPr>
          <p:cNvPr id="12" name="Content Placeholder 11">
            <a:extLst>
              <a:ext uri="{FF2B5EF4-FFF2-40B4-BE49-F238E27FC236}">
                <a16:creationId xmlns:a16="http://schemas.microsoft.com/office/drawing/2014/main" id="{368ED20C-2A74-41A2-8FE0-859EA5268749}"/>
              </a:ext>
            </a:extLst>
          </p:cNvPr>
          <p:cNvSpPr>
            <a:spLocks noGrp="1"/>
          </p:cNvSpPr>
          <p:nvPr>
            <p:ph sz="half" idx="2"/>
          </p:nvPr>
        </p:nvSpPr>
        <p:spPr/>
        <p:txBody>
          <a:bodyPr>
            <a:normAutofit/>
          </a:bodyPr>
          <a:lstStyle/>
          <a:p>
            <a:r>
              <a:rPr lang="en-US" dirty="0"/>
              <a:t>Focus on severe systemic financial crises only </a:t>
            </a:r>
          </a:p>
          <a:p>
            <a:pPr lvl="1"/>
            <a:r>
              <a:rPr lang="en-US" dirty="0"/>
              <a:t>the “Big Five” crises in advanced </a:t>
            </a:r>
            <a:r>
              <a:rPr lang="en-US" dirty="0" err="1"/>
              <a:t>ecnomies</a:t>
            </a:r>
            <a:r>
              <a:rPr lang="en-US" dirty="0"/>
              <a:t> </a:t>
            </a:r>
          </a:p>
          <a:p>
            <a:pPr lvl="1"/>
            <a:r>
              <a:rPr lang="en-US" dirty="0"/>
              <a:t>a number of famous episodes in emerging markets: 1997-1998 Asian crises, Colombia in 1998, and Argentina in 2001</a:t>
            </a:r>
          </a:p>
        </p:txBody>
      </p:sp>
      <p:sp>
        <p:nvSpPr>
          <p:cNvPr id="2" name="Text Placeholder 1">
            <a:extLst>
              <a:ext uri="{FF2B5EF4-FFF2-40B4-BE49-F238E27FC236}">
                <a16:creationId xmlns:a16="http://schemas.microsoft.com/office/drawing/2014/main" id="{C9D0E6DD-0177-42D8-B1D5-5FCD4E20CC71}"/>
              </a:ext>
            </a:extLst>
          </p:cNvPr>
          <p:cNvSpPr>
            <a:spLocks noGrp="1"/>
          </p:cNvSpPr>
          <p:nvPr>
            <p:ph type="body" sz="quarter" idx="3"/>
          </p:nvPr>
        </p:nvSpPr>
        <p:spPr/>
        <p:txBody>
          <a:bodyPr/>
          <a:lstStyle/>
          <a:p>
            <a:r>
              <a:rPr lang="en-US" b="1" dirty="0"/>
              <a:t>Variables to compare:</a:t>
            </a:r>
          </a:p>
        </p:txBody>
      </p:sp>
      <p:sp>
        <p:nvSpPr>
          <p:cNvPr id="4" name="Content Placeholder 3">
            <a:extLst>
              <a:ext uri="{FF2B5EF4-FFF2-40B4-BE49-F238E27FC236}">
                <a16:creationId xmlns:a16="http://schemas.microsoft.com/office/drawing/2014/main" id="{86081F1D-6FC3-49C7-A57C-E2143E2923D8}"/>
              </a:ext>
            </a:extLst>
          </p:cNvPr>
          <p:cNvSpPr>
            <a:spLocks noGrp="1"/>
          </p:cNvSpPr>
          <p:nvPr>
            <p:ph sz="quarter" idx="4"/>
          </p:nvPr>
        </p:nvSpPr>
        <p:spPr/>
        <p:txBody>
          <a:bodyPr/>
          <a:lstStyle/>
          <a:p>
            <a:r>
              <a:rPr lang="en-US" dirty="0"/>
              <a:t>Equity markets</a:t>
            </a:r>
          </a:p>
          <a:p>
            <a:r>
              <a:rPr lang="en-US" dirty="0"/>
              <a:t>Housing markets</a:t>
            </a:r>
          </a:p>
          <a:p>
            <a:r>
              <a:rPr lang="en-US" dirty="0"/>
              <a:t>Unemployment </a:t>
            </a:r>
          </a:p>
          <a:p>
            <a:r>
              <a:rPr lang="en-US" dirty="0"/>
              <a:t>Growth </a:t>
            </a:r>
          </a:p>
          <a:p>
            <a:endParaRPr lang="en-US" dirty="0"/>
          </a:p>
        </p:txBody>
      </p:sp>
      <p:sp>
        <p:nvSpPr>
          <p:cNvPr id="8" name="Rectangle 7">
            <a:extLst>
              <a:ext uri="{FF2B5EF4-FFF2-40B4-BE49-F238E27FC236}">
                <a16:creationId xmlns:a16="http://schemas.microsoft.com/office/drawing/2014/main" id="{CE7B7835-C00F-40FD-97B0-C6F990B0D72F}"/>
              </a:ext>
            </a:extLst>
          </p:cNvPr>
          <p:cNvSpPr/>
          <p:nvPr/>
        </p:nvSpPr>
        <p:spPr>
          <a:xfrm>
            <a:off x="622937" y="1242040"/>
            <a:ext cx="8047396" cy="400110"/>
          </a:xfrm>
          <a:prstGeom prst="rect">
            <a:avLst/>
          </a:prstGeom>
        </p:spPr>
        <p:txBody>
          <a:bodyPr wrap="none">
            <a:spAutoFit/>
          </a:bodyPr>
          <a:lstStyle/>
          <a:p>
            <a:r>
              <a:rPr lang="en-US" sz="2000" i="1" dirty="0">
                <a:solidFill>
                  <a:srgbClr val="A51417"/>
                </a:solidFill>
                <a:latin typeface="Georgia" panose="02040502050405020303" pitchFamily="18" charset="0"/>
              </a:rPr>
              <a:t>A comparison with past crises in advanced economies – </a:t>
            </a:r>
            <a:r>
              <a:rPr lang="en-US" sz="2000" b="1" i="1" dirty="0" err="1">
                <a:solidFill>
                  <a:srgbClr val="A51417"/>
                </a:solidFill>
                <a:latin typeface="Georgia" panose="02040502050405020303" pitchFamily="18" charset="0"/>
              </a:rPr>
              <a:t>Postcrisis</a:t>
            </a:r>
            <a:endParaRPr lang="en-US" sz="2000" b="1" i="1" dirty="0">
              <a:solidFill>
                <a:schemeClr val="tx1">
                  <a:lumMod val="75000"/>
                  <a:lumOff val="25000"/>
                </a:schemeClr>
              </a:solidFill>
              <a:latin typeface="Georgia" panose="02040502050405020303" pitchFamily="18" charset="0"/>
            </a:endParaRPr>
          </a:p>
        </p:txBody>
      </p:sp>
    </p:spTree>
    <p:extLst>
      <p:ext uri="{BB962C8B-B14F-4D97-AF65-F5344CB8AC3E}">
        <p14:creationId xmlns:p14="http://schemas.microsoft.com/office/powerpoint/2010/main" val="292488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fade">
                                      <p:cBhvr>
                                        <p:cTn id="13" dur="500"/>
                                        <p:tgtEl>
                                          <p:spTgt spid="1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fade">
                                      <p:cBhvr>
                                        <p:cTn id="16" dur="500"/>
                                        <p:tgtEl>
                                          <p:spTgt spid="1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build="p"/>
      <p:bldP spid="2"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A2E1C79-A616-4FD5-8BA3-DEEB78D472C3}"/>
              </a:ext>
            </a:extLst>
          </p:cNvPr>
          <p:cNvSpPr>
            <a:spLocks noGrp="1"/>
          </p:cNvSpPr>
          <p:nvPr>
            <p:ph type="title"/>
          </p:nvPr>
        </p:nvSpPr>
        <p:spPr/>
        <p:txBody>
          <a:bodyPr/>
          <a:lstStyle/>
          <a:p>
            <a:r>
              <a:rPr lang="en-US" b="1" dirty="0"/>
              <a:t>The Second Great Contraction </a:t>
            </a:r>
          </a:p>
        </p:txBody>
      </p:sp>
      <p:sp>
        <p:nvSpPr>
          <p:cNvPr id="3" name="Text Placeholder 2">
            <a:extLst>
              <a:ext uri="{FF2B5EF4-FFF2-40B4-BE49-F238E27FC236}">
                <a16:creationId xmlns:a16="http://schemas.microsoft.com/office/drawing/2014/main" id="{3A4AC84B-F6D6-4AEE-AFF7-88FD1BA0CD08}"/>
              </a:ext>
            </a:extLst>
          </p:cNvPr>
          <p:cNvSpPr>
            <a:spLocks noGrp="1"/>
          </p:cNvSpPr>
          <p:nvPr>
            <p:ph type="body" idx="1"/>
          </p:nvPr>
        </p:nvSpPr>
        <p:spPr/>
        <p:txBody>
          <a:bodyPr>
            <a:normAutofit/>
          </a:bodyPr>
          <a:lstStyle/>
          <a:p>
            <a:pPr algn="ctr"/>
            <a:r>
              <a:rPr lang="en-US" sz="1800" i="1" dirty="0"/>
              <a:t>Cycles of past and ongoing real house prices</a:t>
            </a:r>
          </a:p>
        </p:txBody>
      </p:sp>
      <p:sp>
        <p:nvSpPr>
          <p:cNvPr id="8" name="Rectangle 7">
            <a:extLst>
              <a:ext uri="{FF2B5EF4-FFF2-40B4-BE49-F238E27FC236}">
                <a16:creationId xmlns:a16="http://schemas.microsoft.com/office/drawing/2014/main" id="{CE7B7835-C00F-40FD-97B0-C6F990B0D72F}"/>
              </a:ext>
            </a:extLst>
          </p:cNvPr>
          <p:cNvSpPr/>
          <p:nvPr/>
        </p:nvSpPr>
        <p:spPr>
          <a:xfrm>
            <a:off x="622937" y="1242040"/>
            <a:ext cx="8047396" cy="400110"/>
          </a:xfrm>
          <a:prstGeom prst="rect">
            <a:avLst/>
          </a:prstGeom>
        </p:spPr>
        <p:txBody>
          <a:bodyPr wrap="none">
            <a:spAutoFit/>
          </a:bodyPr>
          <a:lstStyle/>
          <a:p>
            <a:r>
              <a:rPr lang="en-US" sz="2000" i="1" dirty="0">
                <a:solidFill>
                  <a:srgbClr val="A51417"/>
                </a:solidFill>
                <a:latin typeface="Georgia" panose="02040502050405020303" pitchFamily="18" charset="0"/>
              </a:rPr>
              <a:t>A comparison with past crises in advanced economies – </a:t>
            </a:r>
            <a:r>
              <a:rPr lang="en-US" sz="2000" b="1" i="1" dirty="0" err="1">
                <a:solidFill>
                  <a:srgbClr val="A51417"/>
                </a:solidFill>
                <a:latin typeface="Georgia" panose="02040502050405020303" pitchFamily="18" charset="0"/>
              </a:rPr>
              <a:t>Postcrisis</a:t>
            </a:r>
            <a:endParaRPr lang="en-US" sz="2000" b="1" i="1" dirty="0">
              <a:solidFill>
                <a:schemeClr val="tx1">
                  <a:lumMod val="75000"/>
                  <a:lumOff val="25000"/>
                </a:schemeClr>
              </a:solidFill>
              <a:latin typeface="Georgia" panose="02040502050405020303" pitchFamily="18" charset="0"/>
            </a:endParaRPr>
          </a:p>
        </p:txBody>
      </p:sp>
      <p:pic>
        <p:nvPicPr>
          <p:cNvPr id="23" name="Content Placeholder 22">
            <a:extLst>
              <a:ext uri="{FF2B5EF4-FFF2-40B4-BE49-F238E27FC236}">
                <a16:creationId xmlns:a16="http://schemas.microsoft.com/office/drawing/2014/main" id="{CB7E8E00-8C11-4120-B328-9C1ECB906191}"/>
              </a:ext>
            </a:extLst>
          </p:cNvPr>
          <p:cNvPicPr>
            <a:picLocks noGrp="1" noChangeAspect="1"/>
          </p:cNvPicPr>
          <p:nvPr>
            <p:ph sz="half" idx="2"/>
          </p:nvPr>
        </p:nvPicPr>
        <p:blipFill>
          <a:blip r:embed="rId2"/>
          <a:stretch>
            <a:fillRect/>
          </a:stretch>
        </p:blipFill>
        <p:spPr>
          <a:xfrm>
            <a:off x="609600" y="2303002"/>
            <a:ext cx="5386388" cy="3695033"/>
          </a:xfrm>
          <a:prstGeom prst="rect">
            <a:avLst/>
          </a:prstGeom>
        </p:spPr>
      </p:pic>
      <p:grpSp>
        <p:nvGrpSpPr>
          <p:cNvPr id="38" name="Group 37">
            <a:extLst>
              <a:ext uri="{FF2B5EF4-FFF2-40B4-BE49-F238E27FC236}">
                <a16:creationId xmlns:a16="http://schemas.microsoft.com/office/drawing/2014/main" id="{A9BD5392-3497-4E3D-8CF4-BD836F6427DA}"/>
              </a:ext>
            </a:extLst>
          </p:cNvPr>
          <p:cNvGrpSpPr/>
          <p:nvPr/>
        </p:nvGrpSpPr>
        <p:grpSpPr>
          <a:xfrm>
            <a:off x="923636" y="2321474"/>
            <a:ext cx="1145310" cy="481632"/>
            <a:chOff x="923636" y="2321474"/>
            <a:chExt cx="1145310" cy="481632"/>
          </a:xfrm>
        </p:grpSpPr>
        <p:grpSp>
          <p:nvGrpSpPr>
            <p:cNvPr id="28" name="Group 27">
              <a:extLst>
                <a:ext uri="{FF2B5EF4-FFF2-40B4-BE49-F238E27FC236}">
                  <a16:creationId xmlns:a16="http://schemas.microsoft.com/office/drawing/2014/main" id="{9E27C2B6-16D0-4CEB-A5C1-C2A4C6A6D0B4}"/>
                </a:ext>
              </a:extLst>
            </p:cNvPr>
            <p:cNvGrpSpPr/>
            <p:nvPr/>
          </p:nvGrpSpPr>
          <p:grpSpPr>
            <a:xfrm>
              <a:off x="923636" y="2321474"/>
              <a:ext cx="1145310" cy="261610"/>
              <a:chOff x="923636" y="2321474"/>
              <a:chExt cx="1145310" cy="261610"/>
            </a:xfrm>
          </p:grpSpPr>
          <p:sp>
            <p:nvSpPr>
              <p:cNvPr id="24" name="Rectangle 23">
                <a:extLst>
                  <a:ext uri="{FF2B5EF4-FFF2-40B4-BE49-F238E27FC236}">
                    <a16:creationId xmlns:a16="http://schemas.microsoft.com/office/drawing/2014/main" id="{484A52FC-9169-4898-9A71-D0D3A44910FB}"/>
                  </a:ext>
                </a:extLst>
              </p:cNvPr>
              <p:cNvSpPr/>
              <p:nvPr/>
            </p:nvSpPr>
            <p:spPr>
              <a:xfrm>
                <a:off x="923636" y="2410691"/>
                <a:ext cx="323273" cy="101600"/>
              </a:xfrm>
              <a:prstGeom prst="rect">
                <a:avLst/>
              </a:prstGeom>
              <a:solidFill>
                <a:srgbClr val="999999"/>
              </a:solidFill>
              <a:ln>
                <a:solidFill>
                  <a:srgbClr val="83838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06E289D-9223-4FD6-A850-211D978A938B}"/>
                  </a:ext>
                </a:extLst>
              </p:cNvPr>
              <p:cNvSpPr txBox="1"/>
              <p:nvPr/>
            </p:nvSpPr>
            <p:spPr>
              <a:xfrm>
                <a:off x="1246909" y="2321474"/>
                <a:ext cx="822037"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Ongoing</a:t>
                </a:r>
              </a:p>
            </p:txBody>
          </p:sp>
        </p:grpSp>
        <p:grpSp>
          <p:nvGrpSpPr>
            <p:cNvPr id="29" name="Group 28">
              <a:extLst>
                <a:ext uri="{FF2B5EF4-FFF2-40B4-BE49-F238E27FC236}">
                  <a16:creationId xmlns:a16="http://schemas.microsoft.com/office/drawing/2014/main" id="{D6E24FE8-DA36-451E-AFFE-FF50AA6D80D2}"/>
                </a:ext>
              </a:extLst>
            </p:cNvPr>
            <p:cNvGrpSpPr/>
            <p:nvPr/>
          </p:nvGrpSpPr>
          <p:grpSpPr>
            <a:xfrm>
              <a:off x="923636" y="2541496"/>
              <a:ext cx="1145310" cy="261610"/>
              <a:chOff x="923636" y="2321474"/>
              <a:chExt cx="1145310" cy="261610"/>
            </a:xfrm>
          </p:grpSpPr>
          <p:sp>
            <p:nvSpPr>
              <p:cNvPr id="30" name="Rectangle 29">
                <a:extLst>
                  <a:ext uri="{FF2B5EF4-FFF2-40B4-BE49-F238E27FC236}">
                    <a16:creationId xmlns:a16="http://schemas.microsoft.com/office/drawing/2014/main" id="{593972E2-0278-4701-9090-B0AFFD5DEA14}"/>
                  </a:ext>
                </a:extLst>
              </p:cNvPr>
              <p:cNvSpPr/>
              <p:nvPr/>
            </p:nvSpPr>
            <p:spPr>
              <a:xfrm>
                <a:off x="923636" y="2410691"/>
                <a:ext cx="323273" cy="101600"/>
              </a:xfrm>
              <a:prstGeom prst="rect">
                <a:avLst/>
              </a:prstGeom>
              <a:solidFill>
                <a:srgbClr val="CCCCFF"/>
              </a:solidFill>
              <a:ln>
                <a:solidFill>
                  <a:srgbClr val="83838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CC27F1E-EE81-4B0E-8B8A-18ACD6A8FA4D}"/>
                  </a:ext>
                </a:extLst>
              </p:cNvPr>
              <p:cNvSpPr txBox="1"/>
              <p:nvPr/>
            </p:nvSpPr>
            <p:spPr>
              <a:xfrm>
                <a:off x="1246909" y="2321474"/>
                <a:ext cx="822037"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Past</a:t>
                </a:r>
              </a:p>
            </p:txBody>
          </p:sp>
        </p:grpSp>
      </p:grpSp>
      <p:sp>
        <p:nvSpPr>
          <p:cNvPr id="32" name="Rectangle 31">
            <a:extLst>
              <a:ext uri="{FF2B5EF4-FFF2-40B4-BE49-F238E27FC236}">
                <a16:creationId xmlns:a16="http://schemas.microsoft.com/office/drawing/2014/main" id="{8FBB4665-13A8-417B-8DE6-16A7676E19CE}"/>
              </a:ext>
            </a:extLst>
          </p:cNvPr>
          <p:cNvSpPr/>
          <p:nvPr/>
        </p:nvSpPr>
        <p:spPr>
          <a:xfrm>
            <a:off x="622937" y="5987224"/>
            <a:ext cx="5482299" cy="461665"/>
          </a:xfrm>
          <a:prstGeom prst="rect">
            <a:avLst/>
          </a:prstGeom>
        </p:spPr>
        <p:txBody>
          <a:bodyPr wrap="square">
            <a:spAutoFit/>
          </a:bodyPr>
          <a:lstStyle/>
          <a:p>
            <a:r>
              <a:rPr lang="en-US" sz="1200" i="1" dirty="0">
                <a:latin typeface="Times New Roman" panose="02020603050405020304" pitchFamily="18" charset="0"/>
              </a:rPr>
              <a:t>Notes: Each banking crisis episode is identified by country and the beginning year of the crisis. Consumer prices indexes are used to deflate nominal house prices. </a:t>
            </a:r>
            <a:endParaRPr lang="en-US" sz="1200" i="1" dirty="0"/>
          </a:p>
        </p:txBody>
      </p:sp>
      <p:sp>
        <p:nvSpPr>
          <p:cNvPr id="34" name="Text Placeholder 33">
            <a:extLst>
              <a:ext uri="{FF2B5EF4-FFF2-40B4-BE49-F238E27FC236}">
                <a16:creationId xmlns:a16="http://schemas.microsoft.com/office/drawing/2014/main" id="{77C6A666-38E6-497D-9A20-C91A8F943F9F}"/>
              </a:ext>
            </a:extLst>
          </p:cNvPr>
          <p:cNvSpPr>
            <a:spLocks noGrp="1"/>
          </p:cNvSpPr>
          <p:nvPr>
            <p:ph type="body" sz="quarter" idx="3"/>
          </p:nvPr>
        </p:nvSpPr>
        <p:spPr/>
        <p:txBody>
          <a:bodyPr>
            <a:normAutofit/>
          </a:bodyPr>
          <a:lstStyle/>
          <a:p>
            <a:pPr algn="ctr"/>
            <a:r>
              <a:rPr lang="en-US" sz="1800" i="1" dirty="0"/>
              <a:t>Cycles of past and ongoing real equity prices</a:t>
            </a:r>
          </a:p>
        </p:txBody>
      </p:sp>
      <p:pic>
        <p:nvPicPr>
          <p:cNvPr id="36" name="Content Placeholder 35">
            <a:extLst>
              <a:ext uri="{FF2B5EF4-FFF2-40B4-BE49-F238E27FC236}">
                <a16:creationId xmlns:a16="http://schemas.microsoft.com/office/drawing/2014/main" id="{2FC3A3AA-297A-4F6C-BE87-DD67076D44A2}"/>
              </a:ext>
            </a:extLst>
          </p:cNvPr>
          <p:cNvPicPr>
            <a:picLocks noGrp="1" noChangeAspect="1"/>
          </p:cNvPicPr>
          <p:nvPr>
            <p:ph sz="quarter" idx="4"/>
          </p:nvPr>
        </p:nvPicPr>
        <p:blipFill>
          <a:blip r:embed="rId3"/>
          <a:stretch>
            <a:fillRect/>
          </a:stretch>
        </p:blipFill>
        <p:spPr>
          <a:xfrm>
            <a:off x="6587068" y="2174875"/>
            <a:ext cx="4601102" cy="3812349"/>
          </a:xfrm>
          <a:prstGeom prst="rect">
            <a:avLst/>
          </a:prstGeom>
        </p:spPr>
      </p:pic>
      <p:sp>
        <p:nvSpPr>
          <p:cNvPr id="37" name="Rectangle 36">
            <a:extLst>
              <a:ext uri="{FF2B5EF4-FFF2-40B4-BE49-F238E27FC236}">
                <a16:creationId xmlns:a16="http://schemas.microsoft.com/office/drawing/2014/main" id="{1C607577-3CC8-4DBA-BF22-AC593411704C}"/>
              </a:ext>
            </a:extLst>
          </p:cNvPr>
          <p:cNvSpPr/>
          <p:nvPr/>
        </p:nvSpPr>
        <p:spPr>
          <a:xfrm>
            <a:off x="6587068" y="5987223"/>
            <a:ext cx="5253950" cy="461665"/>
          </a:xfrm>
          <a:prstGeom prst="rect">
            <a:avLst/>
          </a:prstGeom>
        </p:spPr>
        <p:txBody>
          <a:bodyPr wrap="square">
            <a:spAutoFit/>
          </a:bodyPr>
          <a:lstStyle/>
          <a:p>
            <a:r>
              <a:rPr lang="en-US" sz="1200" i="1" dirty="0">
                <a:latin typeface="Times New Roman" panose="02020603050405020304" pitchFamily="18" charset="0"/>
              </a:rPr>
              <a:t>Notes: Each banking crisis episode is identified by country and the beginning year of the crisis. Consumer prices indexes are used to deflate nominal equity prices. </a:t>
            </a:r>
            <a:endParaRPr lang="en-US" sz="1200" i="1" dirty="0"/>
          </a:p>
        </p:txBody>
      </p:sp>
      <p:grpSp>
        <p:nvGrpSpPr>
          <p:cNvPr id="39" name="Group 38">
            <a:extLst>
              <a:ext uri="{FF2B5EF4-FFF2-40B4-BE49-F238E27FC236}">
                <a16:creationId xmlns:a16="http://schemas.microsoft.com/office/drawing/2014/main" id="{1DEAC442-D779-498C-9B29-EAB749548776}"/>
              </a:ext>
            </a:extLst>
          </p:cNvPr>
          <p:cNvGrpSpPr/>
          <p:nvPr/>
        </p:nvGrpSpPr>
        <p:grpSpPr>
          <a:xfrm>
            <a:off x="6978072" y="2321474"/>
            <a:ext cx="1145310" cy="481632"/>
            <a:chOff x="923636" y="2321474"/>
            <a:chExt cx="1145310" cy="481632"/>
          </a:xfrm>
        </p:grpSpPr>
        <p:grpSp>
          <p:nvGrpSpPr>
            <p:cNvPr id="40" name="Group 39">
              <a:extLst>
                <a:ext uri="{FF2B5EF4-FFF2-40B4-BE49-F238E27FC236}">
                  <a16:creationId xmlns:a16="http://schemas.microsoft.com/office/drawing/2014/main" id="{009E13AE-9182-485B-A640-06948C2ACA39}"/>
                </a:ext>
              </a:extLst>
            </p:cNvPr>
            <p:cNvGrpSpPr/>
            <p:nvPr/>
          </p:nvGrpSpPr>
          <p:grpSpPr>
            <a:xfrm>
              <a:off x="923636" y="2321474"/>
              <a:ext cx="1145310" cy="261610"/>
              <a:chOff x="923636" y="2321474"/>
              <a:chExt cx="1145310" cy="261610"/>
            </a:xfrm>
          </p:grpSpPr>
          <p:sp>
            <p:nvSpPr>
              <p:cNvPr id="44" name="Rectangle 43">
                <a:extLst>
                  <a:ext uri="{FF2B5EF4-FFF2-40B4-BE49-F238E27FC236}">
                    <a16:creationId xmlns:a16="http://schemas.microsoft.com/office/drawing/2014/main" id="{88D93A28-0C19-498C-ACCA-BB0542BF2909}"/>
                  </a:ext>
                </a:extLst>
              </p:cNvPr>
              <p:cNvSpPr/>
              <p:nvPr/>
            </p:nvSpPr>
            <p:spPr>
              <a:xfrm>
                <a:off x="923636" y="2410691"/>
                <a:ext cx="323273" cy="101600"/>
              </a:xfrm>
              <a:prstGeom prst="rect">
                <a:avLst/>
              </a:prstGeom>
              <a:solidFill>
                <a:srgbClr val="999999"/>
              </a:solidFill>
              <a:ln>
                <a:solidFill>
                  <a:srgbClr val="83838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037CAA7C-4047-42F6-9EF7-0580911A9408}"/>
                  </a:ext>
                </a:extLst>
              </p:cNvPr>
              <p:cNvSpPr txBox="1"/>
              <p:nvPr/>
            </p:nvSpPr>
            <p:spPr>
              <a:xfrm>
                <a:off x="1246909" y="2321474"/>
                <a:ext cx="822037"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Ongoing</a:t>
                </a:r>
              </a:p>
            </p:txBody>
          </p:sp>
        </p:grpSp>
        <p:grpSp>
          <p:nvGrpSpPr>
            <p:cNvPr id="41" name="Group 40">
              <a:extLst>
                <a:ext uri="{FF2B5EF4-FFF2-40B4-BE49-F238E27FC236}">
                  <a16:creationId xmlns:a16="http://schemas.microsoft.com/office/drawing/2014/main" id="{4AAE3048-0BF6-46E9-A754-84DAF2C14569}"/>
                </a:ext>
              </a:extLst>
            </p:cNvPr>
            <p:cNvGrpSpPr/>
            <p:nvPr/>
          </p:nvGrpSpPr>
          <p:grpSpPr>
            <a:xfrm>
              <a:off x="923636" y="2541496"/>
              <a:ext cx="1145310" cy="261610"/>
              <a:chOff x="923636" y="2321474"/>
              <a:chExt cx="1145310" cy="261610"/>
            </a:xfrm>
          </p:grpSpPr>
          <p:sp>
            <p:nvSpPr>
              <p:cNvPr id="42" name="Rectangle 41">
                <a:extLst>
                  <a:ext uri="{FF2B5EF4-FFF2-40B4-BE49-F238E27FC236}">
                    <a16:creationId xmlns:a16="http://schemas.microsoft.com/office/drawing/2014/main" id="{CBFC11D0-1435-4F07-AEE9-871EABF56EF1}"/>
                  </a:ext>
                </a:extLst>
              </p:cNvPr>
              <p:cNvSpPr/>
              <p:nvPr/>
            </p:nvSpPr>
            <p:spPr>
              <a:xfrm>
                <a:off x="923636" y="2410691"/>
                <a:ext cx="323273" cy="101600"/>
              </a:xfrm>
              <a:prstGeom prst="rect">
                <a:avLst/>
              </a:prstGeom>
              <a:solidFill>
                <a:srgbClr val="CCCCFF"/>
              </a:solidFill>
              <a:ln>
                <a:solidFill>
                  <a:srgbClr val="83838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488791-B200-4217-A3C4-FD91016875EF}"/>
                  </a:ext>
                </a:extLst>
              </p:cNvPr>
              <p:cNvSpPr txBox="1"/>
              <p:nvPr/>
            </p:nvSpPr>
            <p:spPr>
              <a:xfrm>
                <a:off x="1246909" y="2321474"/>
                <a:ext cx="822037"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Past</a:t>
                </a:r>
              </a:p>
            </p:txBody>
          </p:sp>
        </p:grpSp>
      </p:grpSp>
    </p:spTree>
    <p:extLst>
      <p:ext uri="{BB962C8B-B14F-4D97-AF65-F5344CB8AC3E}">
        <p14:creationId xmlns:p14="http://schemas.microsoft.com/office/powerpoint/2010/main" val="307606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
                                            <p:txEl>
                                              <p:pRg st="0" end="0"/>
                                            </p:txEl>
                                          </p:spTgt>
                                        </p:tgtEl>
                                        <p:attrNameLst>
                                          <p:attrName>style.visibility</p:attrName>
                                        </p:attrNameLst>
                                      </p:cBhvr>
                                      <p:to>
                                        <p:strVal val="visible"/>
                                      </p:to>
                                    </p:set>
                                    <p:animEffect transition="in" filter="fade">
                                      <p:cBhvr>
                                        <p:cTn id="21" dur="500"/>
                                        <p:tgtEl>
                                          <p:spTgt spid="34">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2" grpId="0"/>
      <p:bldP spid="34" grpId="0" build="p"/>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A2E1C79-A616-4FD5-8BA3-DEEB78D472C3}"/>
              </a:ext>
            </a:extLst>
          </p:cNvPr>
          <p:cNvSpPr>
            <a:spLocks noGrp="1"/>
          </p:cNvSpPr>
          <p:nvPr>
            <p:ph type="title"/>
          </p:nvPr>
        </p:nvSpPr>
        <p:spPr/>
        <p:txBody>
          <a:bodyPr/>
          <a:lstStyle/>
          <a:p>
            <a:r>
              <a:rPr lang="en-US" b="1" dirty="0"/>
              <a:t>The Second Great Contraction </a:t>
            </a:r>
          </a:p>
        </p:txBody>
      </p:sp>
      <p:sp>
        <p:nvSpPr>
          <p:cNvPr id="3" name="Text Placeholder 2">
            <a:extLst>
              <a:ext uri="{FF2B5EF4-FFF2-40B4-BE49-F238E27FC236}">
                <a16:creationId xmlns:a16="http://schemas.microsoft.com/office/drawing/2014/main" id="{3A4AC84B-F6D6-4AEE-AFF7-88FD1BA0CD08}"/>
              </a:ext>
            </a:extLst>
          </p:cNvPr>
          <p:cNvSpPr>
            <a:spLocks noGrp="1"/>
          </p:cNvSpPr>
          <p:nvPr>
            <p:ph type="body" idx="1"/>
          </p:nvPr>
        </p:nvSpPr>
        <p:spPr/>
        <p:txBody>
          <a:bodyPr>
            <a:normAutofit/>
          </a:bodyPr>
          <a:lstStyle/>
          <a:p>
            <a:pPr algn="ctr"/>
            <a:r>
              <a:rPr lang="en-US" sz="1800" i="1" dirty="0"/>
              <a:t>Cycles of past unemployment</a:t>
            </a:r>
          </a:p>
        </p:txBody>
      </p:sp>
      <p:sp>
        <p:nvSpPr>
          <p:cNvPr id="8" name="Rectangle 7">
            <a:extLst>
              <a:ext uri="{FF2B5EF4-FFF2-40B4-BE49-F238E27FC236}">
                <a16:creationId xmlns:a16="http://schemas.microsoft.com/office/drawing/2014/main" id="{CE7B7835-C00F-40FD-97B0-C6F990B0D72F}"/>
              </a:ext>
            </a:extLst>
          </p:cNvPr>
          <p:cNvSpPr/>
          <p:nvPr/>
        </p:nvSpPr>
        <p:spPr>
          <a:xfrm>
            <a:off x="622937" y="1242040"/>
            <a:ext cx="8047396" cy="400110"/>
          </a:xfrm>
          <a:prstGeom prst="rect">
            <a:avLst/>
          </a:prstGeom>
        </p:spPr>
        <p:txBody>
          <a:bodyPr wrap="none">
            <a:spAutoFit/>
          </a:bodyPr>
          <a:lstStyle/>
          <a:p>
            <a:r>
              <a:rPr lang="en-US" sz="2000" i="1" dirty="0">
                <a:solidFill>
                  <a:srgbClr val="A51417"/>
                </a:solidFill>
                <a:latin typeface="Georgia" panose="02040502050405020303" pitchFamily="18" charset="0"/>
              </a:rPr>
              <a:t>A comparison with past crises in advanced economies – </a:t>
            </a:r>
            <a:r>
              <a:rPr lang="en-US" sz="2000" b="1" i="1" dirty="0" err="1">
                <a:solidFill>
                  <a:srgbClr val="A51417"/>
                </a:solidFill>
                <a:latin typeface="Georgia" panose="02040502050405020303" pitchFamily="18" charset="0"/>
              </a:rPr>
              <a:t>Postcrisis</a:t>
            </a:r>
            <a:endParaRPr lang="en-US" sz="2000" b="1" i="1" dirty="0">
              <a:solidFill>
                <a:schemeClr val="tx1">
                  <a:lumMod val="75000"/>
                  <a:lumOff val="25000"/>
                </a:schemeClr>
              </a:solidFill>
              <a:latin typeface="Georgia" panose="02040502050405020303" pitchFamily="18" charset="0"/>
            </a:endParaRPr>
          </a:p>
        </p:txBody>
      </p:sp>
      <p:sp>
        <p:nvSpPr>
          <p:cNvPr id="32" name="Rectangle 31">
            <a:extLst>
              <a:ext uri="{FF2B5EF4-FFF2-40B4-BE49-F238E27FC236}">
                <a16:creationId xmlns:a16="http://schemas.microsoft.com/office/drawing/2014/main" id="{8FBB4665-13A8-417B-8DE6-16A7676E19CE}"/>
              </a:ext>
            </a:extLst>
          </p:cNvPr>
          <p:cNvSpPr/>
          <p:nvPr/>
        </p:nvSpPr>
        <p:spPr>
          <a:xfrm>
            <a:off x="622937" y="5987224"/>
            <a:ext cx="5482299" cy="461665"/>
          </a:xfrm>
          <a:prstGeom prst="rect">
            <a:avLst/>
          </a:prstGeom>
        </p:spPr>
        <p:txBody>
          <a:bodyPr wrap="square">
            <a:spAutoFit/>
          </a:bodyPr>
          <a:lstStyle/>
          <a:p>
            <a:r>
              <a:rPr lang="en-US" sz="1200" i="1" dirty="0">
                <a:latin typeface="Times New Roman" panose="02020603050405020304" pitchFamily="18" charset="0"/>
              </a:rPr>
              <a:t>Notes: Each banking crisis episode is identified by country and the beginning year of the crisis. The historical average reported does not include ongoing crisis episodes.</a:t>
            </a:r>
            <a:endParaRPr lang="en-US" sz="1200" i="1" dirty="0"/>
          </a:p>
        </p:txBody>
      </p:sp>
      <p:sp>
        <p:nvSpPr>
          <p:cNvPr id="34" name="Text Placeholder 33">
            <a:extLst>
              <a:ext uri="{FF2B5EF4-FFF2-40B4-BE49-F238E27FC236}">
                <a16:creationId xmlns:a16="http://schemas.microsoft.com/office/drawing/2014/main" id="{77C6A666-38E6-497D-9A20-C91A8F943F9F}"/>
              </a:ext>
            </a:extLst>
          </p:cNvPr>
          <p:cNvSpPr>
            <a:spLocks noGrp="1"/>
          </p:cNvSpPr>
          <p:nvPr>
            <p:ph type="body" sz="quarter" idx="3"/>
          </p:nvPr>
        </p:nvSpPr>
        <p:spPr/>
        <p:txBody>
          <a:bodyPr>
            <a:normAutofit/>
          </a:bodyPr>
          <a:lstStyle/>
          <a:p>
            <a:pPr algn="ctr"/>
            <a:r>
              <a:rPr lang="en-US" sz="1800" i="1" dirty="0"/>
              <a:t>Cycles of past real per capita GDP</a:t>
            </a:r>
          </a:p>
        </p:txBody>
      </p:sp>
      <p:sp>
        <p:nvSpPr>
          <p:cNvPr id="37" name="Rectangle 36">
            <a:extLst>
              <a:ext uri="{FF2B5EF4-FFF2-40B4-BE49-F238E27FC236}">
                <a16:creationId xmlns:a16="http://schemas.microsoft.com/office/drawing/2014/main" id="{1C607577-3CC8-4DBA-BF22-AC593411704C}"/>
              </a:ext>
            </a:extLst>
          </p:cNvPr>
          <p:cNvSpPr/>
          <p:nvPr/>
        </p:nvSpPr>
        <p:spPr>
          <a:xfrm>
            <a:off x="6587068" y="5987223"/>
            <a:ext cx="5253950" cy="646331"/>
          </a:xfrm>
          <a:prstGeom prst="rect">
            <a:avLst/>
          </a:prstGeom>
        </p:spPr>
        <p:txBody>
          <a:bodyPr wrap="square">
            <a:spAutoFit/>
          </a:bodyPr>
          <a:lstStyle/>
          <a:p>
            <a:r>
              <a:rPr lang="en-US" sz="1200" i="1" dirty="0">
                <a:latin typeface="Times New Roman" panose="02020603050405020304" pitchFamily="18" charset="0"/>
              </a:rPr>
              <a:t>Notes: Each banking crisis episode is identified by country and the beginning year of the crisis. Total GDP in millions of 1990 U.S. dollars (converted at Geary Khamis PPPs) divided by midyear population.</a:t>
            </a:r>
            <a:endParaRPr lang="en-US" sz="1200" i="1" dirty="0"/>
          </a:p>
        </p:txBody>
      </p:sp>
      <p:pic>
        <p:nvPicPr>
          <p:cNvPr id="48" name="Content Placeholder 47">
            <a:extLst>
              <a:ext uri="{FF2B5EF4-FFF2-40B4-BE49-F238E27FC236}">
                <a16:creationId xmlns:a16="http://schemas.microsoft.com/office/drawing/2014/main" id="{C80899B6-6E9B-46CC-8BB5-B7E992643A9D}"/>
              </a:ext>
            </a:extLst>
          </p:cNvPr>
          <p:cNvPicPr>
            <a:picLocks noGrp="1" noChangeAspect="1"/>
          </p:cNvPicPr>
          <p:nvPr>
            <p:ph sz="quarter" idx="4"/>
          </p:nvPr>
        </p:nvPicPr>
        <p:blipFill>
          <a:blip r:embed="rId2"/>
          <a:stretch>
            <a:fillRect/>
          </a:stretch>
        </p:blipFill>
        <p:spPr>
          <a:xfrm>
            <a:off x="6543014" y="2174875"/>
            <a:ext cx="4689210" cy="3812349"/>
          </a:xfrm>
          <a:prstGeom prst="rect">
            <a:avLst/>
          </a:prstGeom>
        </p:spPr>
      </p:pic>
      <p:pic>
        <p:nvPicPr>
          <p:cNvPr id="49" name="Content Placeholder 48">
            <a:extLst>
              <a:ext uri="{FF2B5EF4-FFF2-40B4-BE49-F238E27FC236}">
                <a16:creationId xmlns:a16="http://schemas.microsoft.com/office/drawing/2014/main" id="{A126E070-4EC0-410F-BB1A-CB3E85213ED2}"/>
              </a:ext>
            </a:extLst>
          </p:cNvPr>
          <p:cNvPicPr>
            <a:picLocks noGrp="1" noChangeAspect="1"/>
          </p:cNvPicPr>
          <p:nvPr>
            <p:ph sz="half" idx="2"/>
          </p:nvPr>
        </p:nvPicPr>
        <p:blipFill>
          <a:blip r:embed="rId3"/>
          <a:stretch>
            <a:fillRect/>
          </a:stretch>
        </p:blipFill>
        <p:spPr>
          <a:xfrm>
            <a:off x="809843" y="2174875"/>
            <a:ext cx="4985901" cy="3812349"/>
          </a:xfrm>
          <a:prstGeom prst="rect">
            <a:avLst/>
          </a:prstGeom>
        </p:spPr>
      </p:pic>
    </p:spTree>
    <p:extLst>
      <p:ext uri="{BB962C8B-B14F-4D97-AF65-F5344CB8AC3E}">
        <p14:creationId xmlns:p14="http://schemas.microsoft.com/office/powerpoint/2010/main" val="4548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4">
                                            <p:txEl>
                                              <p:pRg st="0" end="0"/>
                                            </p:txEl>
                                          </p:spTgt>
                                        </p:tgtEl>
                                        <p:attrNameLst>
                                          <p:attrName>style.visibility</p:attrName>
                                        </p:attrNameLst>
                                      </p:cBhvr>
                                      <p:to>
                                        <p:strVal val="visible"/>
                                      </p:to>
                                    </p:set>
                                    <p:animEffect transition="in" filter="fade">
                                      <p:cBhvr>
                                        <p:cTn id="18" dur="500"/>
                                        <p:tgtEl>
                                          <p:spTgt spid="34">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2" grpId="0"/>
      <p:bldP spid="34" grpId="0" build="p"/>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28059-537D-4D25-81CA-DAB82C43BAEB}"/>
              </a:ext>
            </a:extLst>
          </p:cNvPr>
          <p:cNvSpPr>
            <a:spLocks noGrp="1"/>
          </p:cNvSpPr>
          <p:nvPr>
            <p:ph type="title"/>
          </p:nvPr>
        </p:nvSpPr>
        <p:spPr/>
        <p:txBody>
          <a:bodyPr/>
          <a:lstStyle/>
          <a:p>
            <a:r>
              <a:rPr lang="en-US" b="1" dirty="0"/>
              <a:t>Composite Index of Crises</a:t>
            </a:r>
          </a:p>
        </p:txBody>
      </p:sp>
      <p:sp>
        <p:nvSpPr>
          <p:cNvPr id="3" name="Content Placeholder 2">
            <a:extLst>
              <a:ext uri="{FF2B5EF4-FFF2-40B4-BE49-F238E27FC236}">
                <a16:creationId xmlns:a16="http://schemas.microsoft.com/office/drawing/2014/main" id="{DDC01219-E1A5-4142-B87D-8E965DD6F942}"/>
              </a:ext>
            </a:extLst>
          </p:cNvPr>
          <p:cNvSpPr>
            <a:spLocks noGrp="1"/>
          </p:cNvSpPr>
          <p:nvPr>
            <p:ph sz="half" idx="2"/>
          </p:nvPr>
        </p:nvSpPr>
        <p:spPr>
          <a:xfrm>
            <a:off x="609600" y="1642150"/>
            <a:ext cx="5386917" cy="4484013"/>
          </a:xfrm>
        </p:spPr>
        <p:txBody>
          <a:bodyPr>
            <a:normAutofit fontScale="92500" lnSpcReduction="20000"/>
          </a:bodyPr>
          <a:lstStyle/>
          <a:p>
            <a:r>
              <a:rPr lang="en-US" sz="2000" dirty="0"/>
              <a:t>Recall the defined five “varieties” of crises: </a:t>
            </a:r>
            <a:r>
              <a:rPr lang="en-US" sz="2000" b="1" dirty="0"/>
              <a:t>B</a:t>
            </a:r>
            <a:r>
              <a:rPr lang="en-US" sz="2000" dirty="0"/>
              <a:t>anking Crises, </a:t>
            </a:r>
            <a:r>
              <a:rPr lang="en-US" sz="2000" b="1" dirty="0"/>
              <a:t>D</a:t>
            </a:r>
            <a:r>
              <a:rPr lang="en-US" sz="2000" dirty="0"/>
              <a:t>ebt Crises – External &amp; Domestic, </a:t>
            </a:r>
            <a:r>
              <a:rPr lang="en-US" sz="2000" b="1" dirty="0"/>
              <a:t>C</a:t>
            </a:r>
            <a:r>
              <a:rPr lang="en-US" sz="2000" dirty="0"/>
              <a:t>urrency Crashes and </a:t>
            </a:r>
            <a:r>
              <a:rPr lang="en-US" sz="2000" b="1" dirty="0"/>
              <a:t>I</a:t>
            </a:r>
            <a:r>
              <a:rPr lang="en-US" sz="2000" dirty="0"/>
              <a:t>nflation.</a:t>
            </a:r>
          </a:p>
          <a:p>
            <a:r>
              <a:rPr lang="en-US" sz="2000" dirty="0"/>
              <a:t>The index is a quantitative index that combines crises regionally or globally</a:t>
            </a:r>
          </a:p>
          <a:p>
            <a:r>
              <a:rPr lang="en-US" sz="2000" b="1" dirty="0"/>
              <a:t>Methodology</a:t>
            </a:r>
            <a:r>
              <a:rPr lang="en-US" sz="2000" dirty="0"/>
              <a:t>: simply summing up the number of types of crises a country experience in a given year.</a:t>
            </a:r>
          </a:p>
          <a:p>
            <a:r>
              <a:rPr lang="en-US" sz="2000" b="1" dirty="0"/>
              <a:t>BCFI+</a:t>
            </a:r>
            <a:r>
              <a:rPr lang="en-US" sz="2000" dirty="0"/>
              <a:t>: add a “</a:t>
            </a:r>
            <a:r>
              <a:rPr lang="en-US" sz="2000" dirty="0" err="1"/>
              <a:t>Kindleberger</a:t>
            </a:r>
            <a:r>
              <a:rPr lang="en-US" sz="2000" dirty="0"/>
              <a:t>-type” stock market crash to the original five, defined by Barro and </a:t>
            </a:r>
            <a:r>
              <a:rPr lang="en-US" sz="2000" dirty="0" err="1"/>
              <a:t>Ursua</a:t>
            </a:r>
            <a:r>
              <a:rPr lang="en-US" sz="2000" dirty="0"/>
              <a:t>: a cumulative decline of 25% or more in real equity prices (a </a:t>
            </a:r>
            <a:r>
              <a:rPr lang="en-US" sz="2000" i="1" dirty="0"/>
              <a:t>BANY in cross-country mega-crashes of 2008</a:t>
            </a:r>
            <a:r>
              <a:rPr lang="en-US" sz="2000" dirty="0"/>
              <a:t>). </a:t>
            </a:r>
          </a:p>
          <a:p>
            <a:r>
              <a:rPr lang="en-US" sz="2000" b="1" dirty="0"/>
              <a:t>Limitations</a:t>
            </a:r>
            <a:r>
              <a:rPr lang="en-US" sz="2000" dirty="0"/>
              <a:t>: The binary treatment ignores the severity of crises (just like that used by S&amp;P rating agency); household debt defaults and corporate defaults are not captured.</a:t>
            </a:r>
          </a:p>
        </p:txBody>
      </p:sp>
      <p:sp>
        <p:nvSpPr>
          <p:cNvPr id="11" name="Text Placeholder 10">
            <a:extLst>
              <a:ext uri="{FF2B5EF4-FFF2-40B4-BE49-F238E27FC236}">
                <a16:creationId xmlns:a16="http://schemas.microsoft.com/office/drawing/2014/main" id="{900F6ADF-6529-499D-A674-10D8C32EA9A3}"/>
              </a:ext>
            </a:extLst>
          </p:cNvPr>
          <p:cNvSpPr>
            <a:spLocks noGrp="1"/>
          </p:cNvSpPr>
          <p:nvPr>
            <p:ph type="body" sz="quarter" idx="3"/>
          </p:nvPr>
        </p:nvSpPr>
        <p:spPr/>
        <p:txBody>
          <a:bodyPr>
            <a:normAutofit fontScale="92500" lnSpcReduction="10000"/>
          </a:bodyPr>
          <a:lstStyle/>
          <a:p>
            <a:r>
              <a:rPr lang="en-US" sz="2000" b="1" dirty="0"/>
              <a:t>Example of how crises reinforce and overlap</a:t>
            </a:r>
          </a:p>
        </p:txBody>
      </p:sp>
      <p:sp>
        <p:nvSpPr>
          <p:cNvPr id="9" name="Content Placeholder 8">
            <a:extLst>
              <a:ext uri="{FF2B5EF4-FFF2-40B4-BE49-F238E27FC236}">
                <a16:creationId xmlns:a16="http://schemas.microsoft.com/office/drawing/2014/main" id="{B1D231F7-0043-41AA-8B02-95D5DBEB8B1B}"/>
              </a:ext>
            </a:extLst>
          </p:cNvPr>
          <p:cNvSpPr>
            <a:spLocks noGrp="1"/>
          </p:cNvSpPr>
          <p:nvPr>
            <p:ph sz="quarter" idx="4"/>
          </p:nvPr>
        </p:nvSpPr>
        <p:spPr/>
        <p:txBody>
          <a:bodyPr>
            <a:normAutofit/>
          </a:bodyPr>
          <a:lstStyle/>
          <a:p>
            <a:pPr marL="0" indent="0">
              <a:buNone/>
            </a:pPr>
            <a:r>
              <a:rPr lang="en-US" sz="1800" b="1" dirty="0"/>
              <a:t>The Argentina crisis of 2001-2002:</a:t>
            </a:r>
          </a:p>
          <a:p>
            <a:r>
              <a:rPr lang="en-US" sz="2000" dirty="0"/>
              <a:t>Government deflated on all its debts, domestic and foreign;</a:t>
            </a:r>
          </a:p>
          <a:p>
            <a:r>
              <a:rPr lang="en-US" sz="2000" dirty="0"/>
              <a:t>Banks were paralyzed and deposits were frozen indefinitely;</a:t>
            </a:r>
          </a:p>
          <a:p>
            <a:r>
              <a:rPr lang="en-US" sz="2000" dirty="0"/>
              <a:t>Exchange rate for pesos to USD went from 1 to more than 3 overnight</a:t>
            </a:r>
          </a:p>
          <a:p>
            <a:r>
              <a:rPr lang="en-US" sz="2000" dirty="0"/>
              <a:t>Prices went from declining (with deflation rate of -1%) to inflating at a rate of 30%;</a:t>
            </a:r>
          </a:p>
          <a:p>
            <a:r>
              <a:rPr lang="en-US" sz="2000" dirty="0"/>
              <a:t>Real stock prices crashed more than 30%.</a:t>
            </a:r>
          </a:p>
        </p:txBody>
      </p:sp>
      <p:sp>
        <p:nvSpPr>
          <p:cNvPr id="5" name="Rectangle 4">
            <a:extLst>
              <a:ext uri="{FF2B5EF4-FFF2-40B4-BE49-F238E27FC236}">
                <a16:creationId xmlns:a16="http://schemas.microsoft.com/office/drawing/2014/main" id="{07D2827B-5737-465E-977F-80D6B55BD9B5}"/>
              </a:ext>
            </a:extLst>
          </p:cNvPr>
          <p:cNvSpPr/>
          <p:nvPr/>
        </p:nvSpPr>
        <p:spPr>
          <a:xfrm>
            <a:off x="622937" y="1242040"/>
            <a:ext cx="3365024" cy="400110"/>
          </a:xfrm>
          <a:prstGeom prst="rect">
            <a:avLst/>
          </a:prstGeom>
        </p:spPr>
        <p:txBody>
          <a:bodyPr wrap="none">
            <a:spAutoFit/>
          </a:bodyPr>
          <a:lstStyle/>
          <a:p>
            <a:r>
              <a:rPr lang="en-US" sz="2000" i="1" dirty="0">
                <a:solidFill>
                  <a:srgbClr val="A51417"/>
                </a:solidFill>
                <a:latin typeface="Georgia" panose="02040502050405020303" pitchFamily="18" charset="0"/>
              </a:rPr>
              <a:t>The BCDI and BCDI+ Index</a:t>
            </a:r>
            <a:endParaRPr lang="en-US" sz="2000" b="1" i="1" dirty="0">
              <a:solidFill>
                <a:schemeClr val="tx1">
                  <a:lumMod val="75000"/>
                  <a:lumOff val="25000"/>
                </a:schemeClr>
              </a:solidFill>
              <a:latin typeface="Georgia" panose="02040502050405020303" pitchFamily="18" charset="0"/>
            </a:endParaRPr>
          </a:p>
        </p:txBody>
      </p:sp>
    </p:spTree>
    <p:extLst>
      <p:ext uri="{BB962C8B-B14F-4D97-AF65-F5344CB8AC3E}">
        <p14:creationId xmlns:p14="http://schemas.microsoft.com/office/powerpoint/2010/main" val="291543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fade">
                                      <p:cBhvr>
                                        <p:cTn id="40" dur="500"/>
                                        <p:tgtEl>
                                          <p:spTgt spid="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fade">
                                      <p:cBhvr>
                                        <p:cTn id="45" dur="500"/>
                                        <p:tgtEl>
                                          <p:spTgt spid="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xEl>
                                              <p:pRg st="3" end="3"/>
                                            </p:txEl>
                                          </p:spTgt>
                                        </p:tgtEl>
                                        <p:attrNameLst>
                                          <p:attrName>style.visibility</p:attrName>
                                        </p:attrNameLst>
                                      </p:cBhvr>
                                      <p:to>
                                        <p:strVal val="visible"/>
                                      </p:to>
                                    </p:set>
                                    <p:animEffect transition="in" filter="fade">
                                      <p:cBhvr>
                                        <p:cTn id="50" dur="500"/>
                                        <p:tgtEl>
                                          <p:spTgt spid="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xEl>
                                              <p:pRg st="4" end="4"/>
                                            </p:txEl>
                                          </p:spTgt>
                                        </p:tgtEl>
                                        <p:attrNameLst>
                                          <p:attrName>style.visibility</p:attrName>
                                        </p:attrNameLst>
                                      </p:cBhvr>
                                      <p:to>
                                        <p:strVal val="visible"/>
                                      </p:to>
                                    </p:set>
                                    <p:animEffect transition="in" filter="fade">
                                      <p:cBhvr>
                                        <p:cTn id="55" dur="500"/>
                                        <p:tgtEl>
                                          <p:spTgt spid="9">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txEl>
                                              <p:pRg st="5" end="5"/>
                                            </p:txEl>
                                          </p:spTgt>
                                        </p:tgtEl>
                                        <p:attrNameLst>
                                          <p:attrName>style.visibility</p:attrName>
                                        </p:attrNameLst>
                                      </p:cBhvr>
                                      <p:to>
                                        <p:strVal val="visible"/>
                                      </p:to>
                                    </p:set>
                                    <p:animEffect transition="in" filter="fade">
                                      <p:cBhvr>
                                        <p:cTn id="6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28059-537D-4D25-81CA-DAB82C43BAEB}"/>
              </a:ext>
            </a:extLst>
          </p:cNvPr>
          <p:cNvSpPr>
            <a:spLocks noGrp="1"/>
          </p:cNvSpPr>
          <p:nvPr>
            <p:ph type="title"/>
          </p:nvPr>
        </p:nvSpPr>
        <p:spPr/>
        <p:txBody>
          <a:bodyPr/>
          <a:lstStyle/>
          <a:p>
            <a:r>
              <a:rPr lang="en-US" b="1" dirty="0"/>
              <a:t>Composite Index of Crises</a:t>
            </a:r>
          </a:p>
        </p:txBody>
      </p:sp>
      <p:pic>
        <p:nvPicPr>
          <p:cNvPr id="4" name="Content Placeholder 3">
            <a:extLst>
              <a:ext uri="{FF2B5EF4-FFF2-40B4-BE49-F238E27FC236}">
                <a16:creationId xmlns:a16="http://schemas.microsoft.com/office/drawing/2014/main" id="{EC444A31-E59B-43F7-B856-7683C990622D}"/>
              </a:ext>
            </a:extLst>
          </p:cNvPr>
          <p:cNvPicPr>
            <a:picLocks noGrp="1" noChangeAspect="1"/>
          </p:cNvPicPr>
          <p:nvPr>
            <p:ph sz="half" idx="2"/>
          </p:nvPr>
        </p:nvPicPr>
        <p:blipFill>
          <a:blip r:embed="rId2"/>
          <a:stretch>
            <a:fillRect/>
          </a:stretch>
        </p:blipFill>
        <p:spPr>
          <a:xfrm>
            <a:off x="452582" y="1734332"/>
            <a:ext cx="5740786" cy="4329414"/>
          </a:xfrm>
          <a:prstGeom prst="rect">
            <a:avLst/>
          </a:prstGeom>
        </p:spPr>
      </p:pic>
      <p:sp>
        <p:nvSpPr>
          <p:cNvPr id="9" name="Content Placeholder 8">
            <a:extLst>
              <a:ext uri="{FF2B5EF4-FFF2-40B4-BE49-F238E27FC236}">
                <a16:creationId xmlns:a16="http://schemas.microsoft.com/office/drawing/2014/main" id="{B1D231F7-0043-41AA-8B02-95D5DBEB8B1B}"/>
              </a:ext>
            </a:extLst>
          </p:cNvPr>
          <p:cNvSpPr>
            <a:spLocks noGrp="1"/>
          </p:cNvSpPr>
          <p:nvPr>
            <p:ph sz="quarter" idx="4"/>
          </p:nvPr>
        </p:nvSpPr>
        <p:spPr>
          <a:xfrm>
            <a:off x="6193368" y="1920240"/>
            <a:ext cx="5389033" cy="4205923"/>
          </a:xfrm>
        </p:spPr>
        <p:txBody>
          <a:bodyPr>
            <a:normAutofit fontScale="92500" lnSpcReduction="10000"/>
          </a:bodyPr>
          <a:lstStyle/>
          <a:p>
            <a:r>
              <a:rPr lang="en-US" sz="1800" b="1" dirty="0"/>
              <a:t>Prewar</a:t>
            </a:r>
            <a:r>
              <a:rPr lang="en-US" sz="1800" dirty="0"/>
              <a:t>: frequent and severe crisis episodes ranging from the baking crisis-driven “global” panic of 1907 to the debt and inflation crises associated with WWII and its aftermath. </a:t>
            </a:r>
          </a:p>
          <a:p>
            <a:r>
              <a:rPr lang="en-US" sz="1800" b="1" dirty="0"/>
              <a:t>Postwar</a:t>
            </a:r>
            <a:r>
              <a:rPr lang="en-US" sz="1800" dirty="0"/>
              <a:t>: first oil shocks; severe banking crises in the Nordic countries and Japan in 1990s; burst of the dot-com bubble in early 2000s.</a:t>
            </a:r>
          </a:p>
          <a:p>
            <a:r>
              <a:rPr lang="en-US" sz="1800" b="1" dirty="0"/>
              <a:t>Post-mid-1980s</a:t>
            </a:r>
            <a:r>
              <a:rPr lang="en-US" sz="1800" dirty="0"/>
              <a:t>: “A Great Moderation”. Low macroeconomic volatility, low-inflation environment. A fleeting event for emerging markets due to the debt crisis of the 1980s.</a:t>
            </a:r>
          </a:p>
          <a:p>
            <a:r>
              <a:rPr lang="en-US" sz="1800" b="1" dirty="0"/>
              <a:t>2003-2007</a:t>
            </a:r>
            <a:r>
              <a:rPr lang="en-US" sz="1800" dirty="0"/>
              <a:t>: Favorable global growth conditions, booming commodity price, low interest rate worldwide (cheap credit)</a:t>
            </a:r>
          </a:p>
          <a:p>
            <a:r>
              <a:rPr lang="en-US" sz="1800" b="1" dirty="0">
                <a:solidFill>
                  <a:srgbClr val="A51417"/>
                </a:solidFill>
              </a:rPr>
              <a:t>Second Great Contraction</a:t>
            </a:r>
            <a:r>
              <a:rPr lang="en-US" sz="1800" dirty="0"/>
              <a:t>: 60+ years since WWII; the only global crisis postwar. </a:t>
            </a:r>
          </a:p>
        </p:txBody>
      </p:sp>
      <p:sp>
        <p:nvSpPr>
          <p:cNvPr id="5" name="Rectangle 4">
            <a:extLst>
              <a:ext uri="{FF2B5EF4-FFF2-40B4-BE49-F238E27FC236}">
                <a16:creationId xmlns:a16="http://schemas.microsoft.com/office/drawing/2014/main" id="{07D2827B-5737-465E-977F-80D6B55BD9B5}"/>
              </a:ext>
            </a:extLst>
          </p:cNvPr>
          <p:cNvSpPr/>
          <p:nvPr/>
        </p:nvSpPr>
        <p:spPr>
          <a:xfrm>
            <a:off x="622937" y="1242040"/>
            <a:ext cx="5243743" cy="400110"/>
          </a:xfrm>
          <a:prstGeom prst="rect">
            <a:avLst/>
          </a:prstGeom>
        </p:spPr>
        <p:txBody>
          <a:bodyPr wrap="none">
            <a:spAutoFit/>
          </a:bodyPr>
          <a:lstStyle/>
          <a:p>
            <a:r>
              <a:rPr lang="en-US" sz="2000" i="1" dirty="0">
                <a:solidFill>
                  <a:srgbClr val="A51417"/>
                </a:solidFill>
                <a:latin typeface="Georgia" panose="02040502050405020303" pitchFamily="18" charset="0"/>
              </a:rPr>
              <a:t>World Aggregates &amp; Historical Comparison</a:t>
            </a:r>
            <a:endParaRPr lang="en-US" sz="2000" b="1" i="1" dirty="0">
              <a:solidFill>
                <a:schemeClr val="tx1">
                  <a:lumMod val="75000"/>
                  <a:lumOff val="25000"/>
                </a:schemeClr>
              </a:solidFill>
              <a:latin typeface="Georgia" panose="02040502050405020303" pitchFamily="18" charset="0"/>
            </a:endParaRPr>
          </a:p>
        </p:txBody>
      </p:sp>
      <p:sp>
        <p:nvSpPr>
          <p:cNvPr id="6" name="Rectangle 5">
            <a:extLst>
              <a:ext uri="{FF2B5EF4-FFF2-40B4-BE49-F238E27FC236}">
                <a16:creationId xmlns:a16="http://schemas.microsoft.com/office/drawing/2014/main" id="{CAE7DD9F-FBDE-406D-85F8-04238D2CBD42}"/>
              </a:ext>
            </a:extLst>
          </p:cNvPr>
          <p:cNvSpPr/>
          <p:nvPr/>
        </p:nvSpPr>
        <p:spPr>
          <a:xfrm>
            <a:off x="5273964" y="2613891"/>
            <a:ext cx="803564" cy="341745"/>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F01021E9-1D36-48DD-80E8-EA63A6A898F1}"/>
              </a:ext>
            </a:extLst>
          </p:cNvPr>
          <p:cNvCxnSpPr>
            <a:cxnSpLocks/>
          </p:cNvCxnSpPr>
          <p:nvPr/>
        </p:nvCxnSpPr>
        <p:spPr>
          <a:xfrm>
            <a:off x="3084944" y="2613891"/>
            <a:ext cx="0" cy="3131127"/>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DAE00A18-1616-4E75-A2BD-3E48553DBF6E}"/>
              </a:ext>
            </a:extLst>
          </p:cNvPr>
          <p:cNvSpPr/>
          <p:nvPr/>
        </p:nvSpPr>
        <p:spPr>
          <a:xfrm>
            <a:off x="3530526" y="5455920"/>
            <a:ext cx="1424940" cy="2057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F7098163-89CA-4D64-BFE8-1000E2948199}"/>
              </a:ext>
            </a:extLst>
          </p:cNvPr>
          <p:cNvCxnSpPr>
            <a:cxnSpLocks/>
          </p:cNvCxnSpPr>
          <p:nvPr/>
        </p:nvCxnSpPr>
        <p:spPr>
          <a:xfrm>
            <a:off x="4677524" y="3886200"/>
            <a:ext cx="0" cy="1921322"/>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F531B06F-04B9-4D8D-8F18-178261117C75}"/>
              </a:ext>
            </a:extLst>
          </p:cNvPr>
          <p:cNvSpPr/>
          <p:nvPr/>
        </p:nvSpPr>
        <p:spPr>
          <a:xfrm>
            <a:off x="4638768" y="4967690"/>
            <a:ext cx="1109019" cy="2131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dirty="0">
                <a:solidFill>
                  <a:schemeClr val="tx1"/>
                </a:solidFill>
                <a:latin typeface="Times New Roman" panose="02020603050405020304" pitchFamily="18" charset="0"/>
                <a:cs typeface="Times New Roman" panose="02020603050405020304" pitchFamily="18" charset="0"/>
              </a:rPr>
              <a:t>EMC &amp; Nordic and Japanese banking crises </a:t>
            </a:r>
          </a:p>
        </p:txBody>
      </p:sp>
    </p:spTree>
    <p:extLst>
      <p:ext uri="{BB962C8B-B14F-4D97-AF65-F5344CB8AC3E}">
        <p14:creationId xmlns:p14="http://schemas.microsoft.com/office/powerpoint/2010/main" val="158930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fade">
                                      <p:cBhvr>
                                        <p:cTn id="35" dur="500"/>
                                        <p:tgtEl>
                                          <p:spTgt spid="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500"/>
                                        <p:tgtEl>
                                          <p:spTgt spid="9">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xEl>
                                              <p:pRg st="4" end="4"/>
                                            </p:txEl>
                                          </p:spTgt>
                                        </p:tgtEl>
                                        <p:attrNameLst>
                                          <p:attrName>style.visibility</p:attrName>
                                        </p:attrNameLst>
                                      </p:cBhvr>
                                      <p:to>
                                        <p:strVal val="visible"/>
                                      </p:to>
                                    </p:set>
                                    <p:animEffect transition="in" filter="fade">
                                      <p:cBhvr>
                                        <p:cTn id="50"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C01219-E1A5-4142-B87D-8E965DD6F942}"/>
              </a:ext>
            </a:extLst>
          </p:cNvPr>
          <p:cNvSpPr>
            <a:spLocks noGrp="1"/>
          </p:cNvSpPr>
          <p:nvPr>
            <p:ph sz="half" idx="2"/>
          </p:nvPr>
        </p:nvSpPr>
        <p:spPr>
          <a:xfrm>
            <a:off x="609600" y="1782618"/>
            <a:ext cx="5386917" cy="4343545"/>
          </a:xfrm>
        </p:spPr>
        <p:txBody>
          <a:bodyPr>
            <a:normAutofit/>
          </a:bodyPr>
          <a:lstStyle/>
          <a:p>
            <a:r>
              <a:rPr lang="en-US" sz="2000" dirty="0"/>
              <a:t>From debt defaults and debasements of preindustrial Europe </a:t>
            </a:r>
          </a:p>
          <a:p>
            <a:r>
              <a:rPr lang="en-US" sz="2000" dirty="0"/>
              <a:t>To the first global financial crisis of 21st century – the SGC</a:t>
            </a:r>
          </a:p>
          <a:p>
            <a:r>
              <a:rPr lang="en-US" sz="2000" dirty="0"/>
              <a:t>Keep track of some basic macroeconomic series on </a:t>
            </a:r>
            <a:r>
              <a:rPr lang="en-US" sz="2000" dirty="0">
                <a:solidFill>
                  <a:srgbClr val="A51417"/>
                </a:solidFill>
              </a:rPr>
              <a:t>housing prices and debt</a:t>
            </a:r>
            <a:r>
              <a:rPr lang="en-US" sz="2000" dirty="0"/>
              <a:t>, and </a:t>
            </a:r>
            <a:r>
              <a:rPr lang="en-US" sz="2000" dirty="0">
                <a:solidFill>
                  <a:srgbClr val="A51417"/>
                </a:solidFill>
              </a:rPr>
              <a:t>calibrate them against historical benchmarks</a:t>
            </a:r>
            <a:r>
              <a:rPr lang="en-US" sz="2000" dirty="0"/>
              <a:t>.</a:t>
            </a:r>
          </a:p>
          <a:p>
            <a:r>
              <a:rPr lang="en-US" sz="2000" dirty="0"/>
              <a:t>Recap of F.C. precursors: markedly rising asset prices; slowing real economic activity; large current account deficits; sustained </a:t>
            </a:r>
            <a:r>
              <a:rPr lang="en-US" sz="2000" dirty="0">
                <a:solidFill>
                  <a:srgbClr val="A51417"/>
                </a:solidFill>
              </a:rPr>
              <a:t>debt</a:t>
            </a:r>
            <a:r>
              <a:rPr lang="en-US" sz="2000" dirty="0"/>
              <a:t> buildups; massive </a:t>
            </a:r>
            <a:r>
              <a:rPr lang="en-US" sz="2000" dirty="0">
                <a:solidFill>
                  <a:srgbClr val="A51417"/>
                </a:solidFill>
              </a:rPr>
              <a:t>capital</a:t>
            </a:r>
            <a:r>
              <a:rPr lang="en-US" sz="2000" dirty="0"/>
              <a:t> </a:t>
            </a:r>
            <a:r>
              <a:rPr lang="en-US" sz="2000" dirty="0">
                <a:solidFill>
                  <a:srgbClr val="A51417"/>
                </a:solidFill>
              </a:rPr>
              <a:t>inflows</a:t>
            </a:r>
            <a:r>
              <a:rPr lang="en-US" sz="2000" dirty="0"/>
              <a:t>; financial liberalization/innovation</a:t>
            </a:r>
          </a:p>
          <a:p>
            <a:endParaRPr lang="en-US" sz="2000" dirty="0"/>
          </a:p>
        </p:txBody>
      </p:sp>
      <p:sp>
        <p:nvSpPr>
          <p:cNvPr id="11" name="Text Placeholder 10">
            <a:extLst>
              <a:ext uri="{FF2B5EF4-FFF2-40B4-BE49-F238E27FC236}">
                <a16:creationId xmlns:a16="http://schemas.microsoft.com/office/drawing/2014/main" id="{900F6ADF-6529-499D-A674-10D8C32EA9A3}"/>
              </a:ext>
            </a:extLst>
          </p:cNvPr>
          <p:cNvSpPr>
            <a:spLocks noGrp="1"/>
          </p:cNvSpPr>
          <p:nvPr>
            <p:ph type="body" sz="quarter" idx="3"/>
          </p:nvPr>
        </p:nvSpPr>
        <p:spPr/>
        <p:txBody>
          <a:bodyPr>
            <a:normAutofit/>
          </a:bodyPr>
          <a:lstStyle/>
          <a:p>
            <a:r>
              <a:rPr lang="en-US" sz="2000" b="1" dirty="0"/>
              <a:t>What else?</a:t>
            </a:r>
          </a:p>
        </p:txBody>
      </p:sp>
      <p:sp>
        <p:nvSpPr>
          <p:cNvPr id="9" name="Content Placeholder 8">
            <a:extLst>
              <a:ext uri="{FF2B5EF4-FFF2-40B4-BE49-F238E27FC236}">
                <a16:creationId xmlns:a16="http://schemas.microsoft.com/office/drawing/2014/main" id="{B1D231F7-0043-41AA-8B02-95D5DBEB8B1B}"/>
              </a:ext>
            </a:extLst>
          </p:cNvPr>
          <p:cNvSpPr>
            <a:spLocks noGrp="1"/>
          </p:cNvSpPr>
          <p:nvPr>
            <p:ph sz="quarter" idx="4"/>
          </p:nvPr>
        </p:nvSpPr>
        <p:spPr/>
        <p:txBody>
          <a:bodyPr>
            <a:normAutofit fontScale="85000" lnSpcReduction="10000"/>
          </a:bodyPr>
          <a:lstStyle/>
          <a:p>
            <a:r>
              <a:rPr lang="en-US" sz="2000" b="1" dirty="0"/>
              <a:t>The early-warning signals approach</a:t>
            </a:r>
            <a:r>
              <a:rPr lang="en-US" sz="2000" dirty="0"/>
              <a:t>: by investing in the development of long-dated time series so as to gain more perspective on patterns and statistical regularities in the data. E.g. For banking crises, real housing price signals. </a:t>
            </a:r>
          </a:p>
          <a:p>
            <a:r>
              <a:rPr lang="en-US" sz="2000" b="1" dirty="0"/>
              <a:t>A regulatory scheme with teeth</a:t>
            </a:r>
            <a:r>
              <a:rPr lang="en-US" sz="2000" dirty="0"/>
              <a:t>: regulators must take an international approach to regulation and enforce the rules – even when everyone believes that the situation truly is different this time.</a:t>
            </a:r>
          </a:p>
          <a:p>
            <a:r>
              <a:rPr lang="en-US" sz="2000" b="1" dirty="0"/>
              <a:t>Graduation</a:t>
            </a:r>
            <a:r>
              <a:rPr lang="en-US" sz="2000" dirty="0"/>
              <a:t>: can be defined as the </a:t>
            </a:r>
            <a:r>
              <a:rPr lang="en-US" sz="2000" dirty="0">
                <a:solidFill>
                  <a:srgbClr val="A51417"/>
                </a:solidFill>
              </a:rPr>
              <a:t>attainment</a:t>
            </a:r>
            <a:r>
              <a:rPr lang="en-US" sz="2000" dirty="0"/>
              <a:t> and subsequent </a:t>
            </a:r>
            <a:r>
              <a:rPr lang="en-US" sz="2000" dirty="0">
                <a:solidFill>
                  <a:srgbClr val="A51417"/>
                </a:solidFill>
              </a:rPr>
              <a:t>maintenance</a:t>
            </a:r>
            <a:r>
              <a:rPr lang="en-US" sz="2000" dirty="0"/>
              <a:t> of international investment-grade status by Qian and Reinhart. Candidates: “Club A” + </a:t>
            </a:r>
            <a:r>
              <a:rPr lang="en-US" sz="2000" i="1" dirty="0"/>
              <a:t>Institutional Investor</a:t>
            </a:r>
            <a:r>
              <a:rPr lang="en-US" sz="2000" dirty="0"/>
              <a:t> rating&gt;68 + “right slope”.</a:t>
            </a:r>
          </a:p>
        </p:txBody>
      </p:sp>
      <p:sp>
        <p:nvSpPr>
          <p:cNvPr id="10" name="Title 1">
            <a:extLst>
              <a:ext uri="{FF2B5EF4-FFF2-40B4-BE49-F238E27FC236}">
                <a16:creationId xmlns:a16="http://schemas.microsoft.com/office/drawing/2014/main" id="{C6354331-C29D-4F14-9C00-39EC3AA64D52}"/>
              </a:ext>
            </a:extLst>
          </p:cNvPr>
          <p:cNvSpPr>
            <a:spLocks noGrp="1"/>
          </p:cNvSpPr>
          <p:nvPr>
            <p:ph type="title"/>
          </p:nvPr>
        </p:nvSpPr>
        <p:spPr>
          <a:xfrm>
            <a:off x="622937" y="437444"/>
            <a:ext cx="9649953" cy="980194"/>
          </a:xfrm>
        </p:spPr>
        <p:txBody>
          <a:bodyPr/>
          <a:lstStyle/>
          <a:p>
            <a:r>
              <a:rPr lang="en-US" b="1" dirty="0"/>
              <a:t>What have we learned?</a:t>
            </a:r>
          </a:p>
        </p:txBody>
      </p:sp>
      <p:sp>
        <p:nvSpPr>
          <p:cNvPr id="12" name="Rectangle 11">
            <a:extLst>
              <a:ext uri="{FF2B5EF4-FFF2-40B4-BE49-F238E27FC236}">
                <a16:creationId xmlns:a16="http://schemas.microsoft.com/office/drawing/2014/main" id="{2536B8F1-9200-45B8-90E6-CFEFE30E14FD}"/>
              </a:ext>
            </a:extLst>
          </p:cNvPr>
          <p:cNvSpPr/>
          <p:nvPr/>
        </p:nvSpPr>
        <p:spPr>
          <a:xfrm>
            <a:off x="622937" y="1242040"/>
            <a:ext cx="7452681" cy="400110"/>
          </a:xfrm>
          <a:prstGeom prst="rect">
            <a:avLst/>
          </a:prstGeom>
        </p:spPr>
        <p:txBody>
          <a:bodyPr wrap="none">
            <a:spAutoFit/>
          </a:bodyPr>
          <a:lstStyle/>
          <a:p>
            <a:r>
              <a:rPr lang="en-US" sz="2000" i="1" dirty="0">
                <a:solidFill>
                  <a:srgbClr val="A51417"/>
                </a:solidFill>
                <a:latin typeface="Georgia" panose="02040502050405020303" pitchFamily="18" charset="0"/>
              </a:rPr>
              <a:t>“There is nothing new except what is forgotten.”    – Rose </a:t>
            </a:r>
            <a:r>
              <a:rPr lang="en-US" sz="2000" i="1" dirty="0" err="1">
                <a:solidFill>
                  <a:srgbClr val="A51417"/>
                </a:solidFill>
                <a:latin typeface="Georgia" panose="02040502050405020303" pitchFamily="18" charset="0"/>
              </a:rPr>
              <a:t>Bertin</a:t>
            </a:r>
            <a:endParaRPr lang="en-US" sz="2000" b="1" i="1" dirty="0">
              <a:solidFill>
                <a:schemeClr val="tx1">
                  <a:lumMod val="75000"/>
                  <a:lumOff val="25000"/>
                </a:schemeClr>
              </a:solidFill>
              <a:latin typeface="Georgia" panose="02040502050405020303" pitchFamily="18" charset="0"/>
            </a:endParaRPr>
          </a:p>
        </p:txBody>
      </p:sp>
    </p:spTree>
    <p:extLst>
      <p:ext uri="{BB962C8B-B14F-4D97-AF65-F5344CB8AC3E}">
        <p14:creationId xmlns:p14="http://schemas.microsoft.com/office/powerpoint/2010/main" val="29803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500"/>
                                        <p:tgtEl>
                                          <p:spTgt spid="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Effect transition="in" filter="fade">
                                      <p:cBhvr>
                                        <p:cTn id="4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C01219-E1A5-4142-B87D-8E965DD6F942}"/>
              </a:ext>
            </a:extLst>
          </p:cNvPr>
          <p:cNvSpPr>
            <a:spLocks noGrp="1"/>
          </p:cNvSpPr>
          <p:nvPr>
            <p:ph sz="half" idx="2"/>
          </p:nvPr>
        </p:nvSpPr>
        <p:spPr>
          <a:xfrm>
            <a:off x="609600" y="1782618"/>
            <a:ext cx="5386917" cy="4849091"/>
          </a:xfrm>
        </p:spPr>
        <p:txBody>
          <a:bodyPr>
            <a:noAutofit/>
          </a:bodyPr>
          <a:lstStyle/>
          <a:p>
            <a:r>
              <a:rPr lang="en-US" sz="1600" i="1" dirty="0"/>
              <a:t>“If the market becomes concerned that </a:t>
            </a:r>
            <a:r>
              <a:rPr lang="en-US" sz="1600" i="1" dirty="0">
                <a:solidFill>
                  <a:srgbClr val="A51417"/>
                </a:solidFill>
              </a:rPr>
              <a:t>a populist fringe candidate </a:t>
            </a:r>
            <a:r>
              <a:rPr lang="en-US" sz="1600" i="1" dirty="0"/>
              <a:t>is going to win the next election and raise spending so much that the debt will become difficult to manage, investors may suddenly balk at rolling over short-term debt at rates the - country can manage. </a:t>
            </a:r>
            <a:r>
              <a:rPr lang="en-US" sz="1600" i="1" dirty="0">
                <a:solidFill>
                  <a:srgbClr val="A51417"/>
                </a:solidFill>
              </a:rPr>
              <a:t>A credit crisis unfolds</a:t>
            </a:r>
            <a:r>
              <a:rPr lang="en-US" sz="1600" i="1" dirty="0"/>
              <a:t>.”</a:t>
            </a:r>
          </a:p>
          <a:p>
            <a:r>
              <a:rPr lang="en-US" sz="1600" i="1" dirty="0"/>
              <a:t>“why the financial crises tend to be so painful…In brief, most economies, even relatively poor ones, depend on the </a:t>
            </a:r>
            <a:r>
              <a:rPr lang="en-US" sz="1600" i="1" dirty="0">
                <a:solidFill>
                  <a:srgbClr val="A51417"/>
                </a:solidFill>
              </a:rPr>
              <a:t>financial sector </a:t>
            </a:r>
            <a:r>
              <a:rPr lang="en-US" sz="1600" i="1" dirty="0"/>
              <a:t>to channel money from </a:t>
            </a:r>
            <a:r>
              <a:rPr lang="en-US" sz="1600" i="1" dirty="0">
                <a:solidFill>
                  <a:srgbClr val="A51417"/>
                </a:solidFill>
              </a:rPr>
              <a:t>savers to investment projects around the economy</a:t>
            </a:r>
            <a:r>
              <a:rPr lang="en-US" sz="1600" i="1" dirty="0"/>
              <a:t>.” </a:t>
            </a:r>
          </a:p>
          <a:p>
            <a:r>
              <a:rPr lang="en-US" sz="1600" i="1" dirty="0"/>
              <a:t>“Often, instead, they take steps that push their economies toward greater risk in an efforts to </a:t>
            </a:r>
            <a:r>
              <a:rPr lang="en-US" sz="1600" i="1" dirty="0">
                <a:solidFill>
                  <a:srgbClr val="A51417"/>
                </a:solidFill>
              </a:rPr>
              <a:t>keep the boom going a little longer</a:t>
            </a:r>
            <a:r>
              <a:rPr lang="en-US" sz="1600" i="1" dirty="0"/>
              <a:t>…”</a:t>
            </a:r>
          </a:p>
          <a:p>
            <a:r>
              <a:rPr lang="en-US" sz="1600" i="1" dirty="0"/>
              <a:t>“as long as the </a:t>
            </a:r>
            <a:r>
              <a:rPr lang="en-US" sz="1600" i="1" dirty="0">
                <a:solidFill>
                  <a:srgbClr val="A51417"/>
                </a:solidFill>
              </a:rPr>
              <a:t>music</a:t>
            </a:r>
            <a:r>
              <a:rPr lang="en-US" sz="1600" i="1" dirty="0"/>
              <a:t> is playing, you’ve got to </a:t>
            </a:r>
            <a:r>
              <a:rPr lang="en-US" sz="1600" i="1" dirty="0">
                <a:solidFill>
                  <a:srgbClr val="A51417"/>
                </a:solidFill>
              </a:rPr>
              <a:t>get up and dance.</a:t>
            </a:r>
            <a:r>
              <a:rPr lang="en-US" sz="1600" i="1" dirty="0"/>
              <a:t>”</a:t>
            </a:r>
          </a:p>
          <a:p>
            <a:endParaRPr lang="en-US" sz="1800" dirty="0"/>
          </a:p>
        </p:txBody>
      </p:sp>
      <p:sp>
        <p:nvSpPr>
          <p:cNvPr id="9" name="Content Placeholder 8">
            <a:extLst>
              <a:ext uri="{FF2B5EF4-FFF2-40B4-BE49-F238E27FC236}">
                <a16:creationId xmlns:a16="http://schemas.microsoft.com/office/drawing/2014/main" id="{B1D231F7-0043-41AA-8B02-95D5DBEB8B1B}"/>
              </a:ext>
            </a:extLst>
          </p:cNvPr>
          <p:cNvSpPr>
            <a:spLocks noGrp="1"/>
          </p:cNvSpPr>
          <p:nvPr>
            <p:ph sz="quarter" idx="4"/>
          </p:nvPr>
        </p:nvSpPr>
        <p:spPr>
          <a:xfrm>
            <a:off x="6193368" y="1782618"/>
            <a:ext cx="5546050" cy="4343545"/>
          </a:xfrm>
        </p:spPr>
        <p:txBody>
          <a:bodyPr>
            <a:normAutofit/>
          </a:bodyPr>
          <a:lstStyle/>
          <a:p>
            <a:r>
              <a:rPr lang="en-US" sz="2000" dirty="0"/>
              <a:t>Nasdaq, S&amp;P500, DJIA: </a:t>
            </a:r>
            <a:r>
              <a:rPr lang="en-US" sz="2000" dirty="0">
                <a:solidFill>
                  <a:srgbClr val="A51417"/>
                </a:solidFill>
              </a:rPr>
              <a:t>RECORD HIGH</a:t>
            </a:r>
          </a:p>
          <a:p>
            <a:r>
              <a:rPr lang="en-US" sz="2000" dirty="0"/>
              <a:t>Financial sector (XLF): reaching 07 record</a:t>
            </a:r>
          </a:p>
          <a:p>
            <a:r>
              <a:rPr lang="en-US" sz="2000" dirty="0"/>
              <a:t>Tech sector (XLK): reaching dot-com record</a:t>
            </a:r>
          </a:p>
          <a:p>
            <a:r>
              <a:rPr lang="en-US" sz="2000" dirty="0"/>
              <a:t>“Bitcoin Mania”: Real innovation or Crypto-Geek Ponzi Scheme</a:t>
            </a:r>
          </a:p>
          <a:p>
            <a:r>
              <a:rPr lang="en-US" sz="2000" dirty="0"/>
              <a:t>Political similarities as in the 1930s?</a:t>
            </a:r>
          </a:p>
          <a:p>
            <a:r>
              <a:rPr lang="en-US" sz="2000" dirty="0"/>
              <a:t>U.S. National Debt (as % of GDP): reaching WWII record high</a:t>
            </a:r>
          </a:p>
          <a:p>
            <a:endParaRPr lang="en-US" sz="2000" dirty="0"/>
          </a:p>
        </p:txBody>
      </p:sp>
      <p:sp>
        <p:nvSpPr>
          <p:cNvPr id="10" name="Title 1">
            <a:extLst>
              <a:ext uri="{FF2B5EF4-FFF2-40B4-BE49-F238E27FC236}">
                <a16:creationId xmlns:a16="http://schemas.microsoft.com/office/drawing/2014/main" id="{C6354331-C29D-4F14-9C00-39EC3AA64D52}"/>
              </a:ext>
            </a:extLst>
          </p:cNvPr>
          <p:cNvSpPr>
            <a:spLocks noGrp="1"/>
          </p:cNvSpPr>
          <p:nvPr>
            <p:ph type="title"/>
          </p:nvPr>
        </p:nvSpPr>
        <p:spPr>
          <a:xfrm>
            <a:off x="622937" y="437444"/>
            <a:ext cx="9649953" cy="980194"/>
          </a:xfrm>
        </p:spPr>
        <p:txBody>
          <a:bodyPr/>
          <a:lstStyle/>
          <a:p>
            <a:r>
              <a:rPr lang="en-US" b="1" dirty="0"/>
              <a:t>Is “today” different?</a:t>
            </a:r>
          </a:p>
        </p:txBody>
      </p:sp>
    </p:spTree>
    <p:extLst>
      <p:ext uri="{BB962C8B-B14F-4D97-AF65-F5344CB8AC3E}">
        <p14:creationId xmlns:p14="http://schemas.microsoft.com/office/powerpoint/2010/main" val="16653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fade">
                                      <p:cBhvr>
                                        <p:cTn id="37" dur="500"/>
                                        <p:tgtEl>
                                          <p:spTgt spid="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fade">
                                      <p:cBhvr>
                                        <p:cTn id="42" dur="500"/>
                                        <p:tgtEl>
                                          <p:spTgt spid="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fade">
                                      <p:cBhvr>
                                        <p:cTn id="47" dur="500"/>
                                        <p:tgtEl>
                                          <p:spTgt spid="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5" end="5"/>
                                            </p:txEl>
                                          </p:spTgt>
                                        </p:tgtEl>
                                        <p:attrNameLst>
                                          <p:attrName>style.visibility</p:attrName>
                                        </p:attrNameLst>
                                      </p:cBhvr>
                                      <p:to>
                                        <p:strVal val="visible"/>
                                      </p:to>
                                    </p:set>
                                    <p:animEffect transition="in" filter="fade">
                                      <p:cBhvr>
                                        <p:cTn id="5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1">
                    <a:lumMod val="75000"/>
                    <a:lumOff val="25000"/>
                  </a:schemeClr>
                </a:solidFill>
              </a:rPr>
              <a:t>Did you know?</a:t>
            </a:r>
          </a:p>
        </p:txBody>
      </p:sp>
      <p:sp>
        <p:nvSpPr>
          <p:cNvPr id="5" name="Content Placeholder 4"/>
          <p:cNvSpPr>
            <a:spLocks noGrp="1"/>
          </p:cNvSpPr>
          <p:nvPr>
            <p:ph idx="1"/>
          </p:nvPr>
        </p:nvSpPr>
        <p:spPr/>
        <p:txBody>
          <a:bodyPr>
            <a:normAutofit fontScale="77500" lnSpcReduction="20000"/>
          </a:bodyPr>
          <a:lstStyle/>
          <a:p>
            <a:r>
              <a:rPr lang="en-US" dirty="0"/>
              <a:t>The earliest </a:t>
            </a:r>
            <a:r>
              <a:rPr lang="en-US" dirty="0">
                <a:solidFill>
                  <a:srgbClr val="A51417"/>
                </a:solidFill>
              </a:rPr>
              <a:t>currency</a:t>
            </a:r>
            <a:r>
              <a:rPr lang="en-US" dirty="0"/>
              <a:t> </a:t>
            </a:r>
            <a:r>
              <a:rPr lang="en-US" dirty="0">
                <a:solidFill>
                  <a:srgbClr val="A51417"/>
                </a:solidFill>
              </a:rPr>
              <a:t>debasement</a:t>
            </a:r>
            <a:r>
              <a:rPr lang="en-US" dirty="0"/>
              <a:t>?</a:t>
            </a:r>
          </a:p>
          <a:p>
            <a:r>
              <a:rPr lang="en-US" dirty="0"/>
              <a:t>In </a:t>
            </a:r>
            <a:r>
              <a:rPr lang="en-US" dirty="0">
                <a:solidFill>
                  <a:srgbClr val="A51417"/>
                </a:solidFill>
              </a:rPr>
              <a:t>the forth century B.C., Greek royal Dionysius </a:t>
            </a:r>
            <a:r>
              <a:rPr lang="en-US" dirty="0"/>
              <a:t>ran a currency scam</a:t>
            </a:r>
          </a:p>
          <a:p>
            <a:endParaRPr lang="en-US" dirty="0"/>
          </a:p>
          <a:p>
            <a:r>
              <a:rPr lang="en-US" dirty="0"/>
              <a:t>How did he do it?</a:t>
            </a:r>
          </a:p>
          <a:p>
            <a:r>
              <a:rPr lang="en-US" dirty="0">
                <a:solidFill>
                  <a:srgbClr val="A51417"/>
                </a:solidFill>
              </a:rPr>
              <a:t>Make 1 coin into 2 coins.</a:t>
            </a:r>
          </a:p>
          <a:p>
            <a:endParaRPr lang="en-US" dirty="0"/>
          </a:p>
          <a:p>
            <a:r>
              <a:rPr lang="en-US" dirty="0"/>
              <a:t>What is the </a:t>
            </a:r>
            <a:r>
              <a:rPr lang="en-US" dirty="0">
                <a:solidFill>
                  <a:srgbClr val="A51417"/>
                </a:solidFill>
              </a:rPr>
              <a:t>annual inflation rate </a:t>
            </a:r>
            <a:r>
              <a:rPr lang="en-US" dirty="0"/>
              <a:t>in Zimbabwe in 2007?</a:t>
            </a:r>
          </a:p>
          <a:p>
            <a:r>
              <a:rPr lang="en-US" dirty="0"/>
              <a:t>66,000%</a:t>
            </a:r>
          </a:p>
          <a:p>
            <a:endParaRPr lang="en-US" dirty="0"/>
          </a:p>
          <a:p>
            <a:r>
              <a:rPr lang="en-US" dirty="0"/>
              <a:t>Who has the highest?</a:t>
            </a:r>
          </a:p>
          <a:p>
            <a:r>
              <a:rPr lang="en-US" dirty="0">
                <a:solidFill>
                  <a:srgbClr val="A51417"/>
                </a:solidFill>
              </a:rPr>
              <a:t>Hungary, 1946</a:t>
            </a:r>
          </a:p>
          <a:p>
            <a:endParaRPr lang="en-US" dirty="0"/>
          </a:p>
          <a:p>
            <a:r>
              <a:rPr lang="en-US" dirty="0"/>
              <a:t>Guess how much?</a:t>
            </a:r>
          </a:p>
          <a:p>
            <a:r>
              <a:rPr lang="en-US" dirty="0">
                <a:solidFill>
                  <a:srgbClr val="A51417"/>
                </a:solidFill>
              </a:rPr>
              <a:t>9.63E+26</a:t>
            </a:r>
          </a:p>
          <a:p>
            <a:endParaRPr lang="en-US" dirty="0"/>
          </a:p>
        </p:txBody>
      </p:sp>
    </p:spTree>
    <p:extLst>
      <p:ext uri="{BB962C8B-B14F-4D97-AF65-F5344CB8AC3E}">
        <p14:creationId xmlns:p14="http://schemas.microsoft.com/office/powerpoint/2010/main" val="103559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down)">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down)">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wipe(down)">
                                      <p:cBhvr>
                                        <p:cTn id="37" dur="500"/>
                                        <p:tgtEl>
                                          <p:spTgt spid="5">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wipe(down)">
                                      <p:cBhvr>
                                        <p:cTn id="42" dur="500"/>
                                        <p:tgtEl>
                                          <p:spTgt spid="5">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wipe(down)">
                                      <p:cBhvr>
                                        <p:cTn id="47" dur="500"/>
                                        <p:tgtEl>
                                          <p:spTgt spid="5">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13" end="13"/>
                                            </p:txEl>
                                          </p:spTgt>
                                        </p:tgtEl>
                                        <p:attrNameLst>
                                          <p:attrName>style.visibility</p:attrName>
                                        </p:attrNameLst>
                                      </p:cBhvr>
                                      <p:to>
                                        <p:strVal val="visible"/>
                                      </p:to>
                                    </p:set>
                                    <p:animEffect transition="in" filter="wipe(down)">
                                      <p:cBhvr>
                                        <p:cTn id="52"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1D231F7-0043-41AA-8B02-95D5DBEB8B1B}"/>
              </a:ext>
            </a:extLst>
          </p:cNvPr>
          <p:cNvSpPr>
            <a:spLocks noGrp="1"/>
          </p:cNvSpPr>
          <p:nvPr>
            <p:ph sz="quarter" idx="4"/>
          </p:nvPr>
        </p:nvSpPr>
        <p:spPr>
          <a:xfrm>
            <a:off x="6193368" y="1782618"/>
            <a:ext cx="5546050" cy="4343545"/>
          </a:xfrm>
        </p:spPr>
        <p:txBody>
          <a:bodyPr>
            <a:normAutofit/>
          </a:bodyPr>
          <a:lstStyle/>
          <a:p>
            <a:r>
              <a:rPr lang="en-US" sz="2000" dirty="0"/>
              <a:t>Nasdaq, S&amp;P500, DJIA: </a:t>
            </a:r>
            <a:r>
              <a:rPr lang="en-US" sz="2000" dirty="0">
                <a:solidFill>
                  <a:srgbClr val="A51417"/>
                </a:solidFill>
              </a:rPr>
              <a:t>RECORD HIGH</a:t>
            </a:r>
          </a:p>
          <a:p>
            <a:r>
              <a:rPr lang="en-US" sz="2000" dirty="0"/>
              <a:t>Financial sector (XLF): reaching 07 record</a:t>
            </a:r>
          </a:p>
          <a:p>
            <a:r>
              <a:rPr lang="en-US" sz="2000" dirty="0"/>
              <a:t>Tech sector (XLK): reaching dot-com record</a:t>
            </a:r>
          </a:p>
          <a:p>
            <a:r>
              <a:rPr lang="en-US" sz="2000" dirty="0">
                <a:solidFill>
                  <a:srgbClr val="A51417"/>
                </a:solidFill>
              </a:rPr>
              <a:t>“Bitcoin Mania”</a:t>
            </a:r>
            <a:r>
              <a:rPr lang="en-US" sz="2000" dirty="0"/>
              <a:t>: Real innovation or Crypto-Geek Ponzi Scheme</a:t>
            </a:r>
          </a:p>
          <a:p>
            <a:r>
              <a:rPr lang="en-US" sz="2000" dirty="0"/>
              <a:t>Political similarities as in the 1930s?</a:t>
            </a:r>
          </a:p>
          <a:p>
            <a:r>
              <a:rPr lang="en-US" sz="2000" dirty="0"/>
              <a:t>U.S. National Debt (as % of GDP): reaching WWII record high</a:t>
            </a:r>
          </a:p>
          <a:p>
            <a:r>
              <a:rPr lang="en-US" sz="2000" dirty="0"/>
              <a:t>…</a:t>
            </a:r>
          </a:p>
        </p:txBody>
      </p:sp>
      <p:sp>
        <p:nvSpPr>
          <p:cNvPr id="10" name="Title 1">
            <a:extLst>
              <a:ext uri="{FF2B5EF4-FFF2-40B4-BE49-F238E27FC236}">
                <a16:creationId xmlns:a16="http://schemas.microsoft.com/office/drawing/2014/main" id="{C6354331-C29D-4F14-9C00-39EC3AA64D52}"/>
              </a:ext>
            </a:extLst>
          </p:cNvPr>
          <p:cNvSpPr>
            <a:spLocks noGrp="1"/>
          </p:cNvSpPr>
          <p:nvPr>
            <p:ph type="title"/>
          </p:nvPr>
        </p:nvSpPr>
        <p:spPr>
          <a:xfrm>
            <a:off x="622937" y="437444"/>
            <a:ext cx="9649953" cy="980194"/>
          </a:xfrm>
        </p:spPr>
        <p:txBody>
          <a:bodyPr/>
          <a:lstStyle/>
          <a:p>
            <a:r>
              <a:rPr lang="en-US" b="1" dirty="0"/>
              <a:t>Is “today” different?</a:t>
            </a:r>
          </a:p>
        </p:txBody>
      </p:sp>
      <p:graphicFrame>
        <p:nvGraphicFramePr>
          <p:cNvPr id="7" name="Content Placeholder 6">
            <a:extLst>
              <a:ext uri="{FF2B5EF4-FFF2-40B4-BE49-F238E27FC236}">
                <a16:creationId xmlns:a16="http://schemas.microsoft.com/office/drawing/2014/main" id="{00000000-0008-0000-0200-000002000000}"/>
              </a:ext>
            </a:extLst>
          </p:cNvPr>
          <p:cNvGraphicFramePr>
            <a:graphicFrameLocks noGrp="1"/>
          </p:cNvGraphicFramePr>
          <p:nvPr>
            <p:ph sz="half" idx="2"/>
            <p:extLst>
              <p:ext uri="{D42A27DB-BD31-4B8C-83A1-F6EECF244321}">
                <p14:modId xmlns:p14="http://schemas.microsoft.com/office/powerpoint/2010/main" val="2379915745"/>
              </p:ext>
            </p:extLst>
          </p:nvPr>
        </p:nvGraphicFramePr>
        <p:xfrm>
          <a:off x="609600" y="1524000"/>
          <a:ext cx="5583768" cy="46021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FB69E503-6305-48AD-9C8B-89E369B328DA}"/>
              </a:ext>
            </a:extLst>
          </p:cNvPr>
          <p:cNvSpPr/>
          <p:nvPr/>
        </p:nvSpPr>
        <p:spPr>
          <a:xfrm>
            <a:off x="699112" y="5924748"/>
            <a:ext cx="2867836" cy="307777"/>
          </a:xfrm>
          <a:prstGeom prst="rect">
            <a:avLst/>
          </a:prstGeom>
        </p:spPr>
        <p:txBody>
          <a:bodyPr wrap="none">
            <a:spAutoFit/>
          </a:bodyPr>
          <a:lstStyle/>
          <a:p>
            <a:r>
              <a:rPr lang="en-US" sz="1400" i="1" dirty="0">
                <a:latin typeface="Times New Roman" panose="02020603050405020304" pitchFamily="18" charset="0"/>
                <a:cs typeface="Times New Roman" panose="02020603050405020304" pitchFamily="18" charset="0"/>
              </a:rPr>
              <a:t>Sources: http://zfacts.com/p/318.html</a:t>
            </a:r>
          </a:p>
        </p:txBody>
      </p:sp>
    </p:spTree>
    <p:extLst>
      <p:ext uri="{BB962C8B-B14F-4D97-AF65-F5344CB8AC3E}">
        <p14:creationId xmlns:p14="http://schemas.microsoft.com/office/powerpoint/2010/main" val="329765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animEffect transition="in" filter="fade">
                                      <p:cBhvr>
                                        <p:cTn id="15"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CA978D-6DD1-4283-90FC-CC685E60FD0F}"/>
              </a:ext>
            </a:extLst>
          </p:cNvPr>
          <p:cNvSpPr>
            <a:spLocks noGrp="1"/>
          </p:cNvSpPr>
          <p:nvPr>
            <p:ph idx="1"/>
          </p:nvPr>
        </p:nvSpPr>
        <p:spPr>
          <a:xfrm>
            <a:off x="658519" y="2290618"/>
            <a:ext cx="9113554" cy="4087604"/>
          </a:xfrm>
        </p:spPr>
        <p:txBody>
          <a:bodyPr>
            <a:normAutofit/>
          </a:bodyPr>
          <a:lstStyle/>
          <a:p>
            <a:r>
              <a:rPr lang="en-US" i="1" dirty="0"/>
              <a:t>“</a:t>
            </a:r>
            <a:r>
              <a:rPr lang="en-US" b="1" i="1" dirty="0"/>
              <a:t>This-time-is-different syndrome</a:t>
            </a:r>
            <a:r>
              <a:rPr lang="en-US" i="1" dirty="0"/>
              <a:t>…is rooted in the firmly held belief that financial crises are things that happen to </a:t>
            </a:r>
            <a:r>
              <a:rPr lang="en-US" i="1" dirty="0">
                <a:solidFill>
                  <a:srgbClr val="A51417"/>
                </a:solidFill>
              </a:rPr>
              <a:t>other people </a:t>
            </a:r>
            <a:r>
              <a:rPr lang="en-US" i="1" dirty="0"/>
              <a:t>in </a:t>
            </a:r>
            <a:r>
              <a:rPr lang="en-US" i="1" dirty="0">
                <a:solidFill>
                  <a:srgbClr val="A51417"/>
                </a:solidFill>
              </a:rPr>
              <a:t>other</a:t>
            </a:r>
            <a:r>
              <a:rPr lang="en-US" i="1" dirty="0"/>
              <a:t> </a:t>
            </a:r>
            <a:r>
              <a:rPr lang="en-US" i="1" dirty="0">
                <a:solidFill>
                  <a:srgbClr val="A51417"/>
                </a:solidFill>
              </a:rPr>
              <a:t>countries</a:t>
            </a:r>
            <a:r>
              <a:rPr lang="en-US" i="1" dirty="0"/>
              <a:t> at </a:t>
            </a:r>
            <a:r>
              <a:rPr lang="en-US" i="1" dirty="0">
                <a:solidFill>
                  <a:srgbClr val="A51417"/>
                </a:solidFill>
              </a:rPr>
              <a:t>other</a:t>
            </a:r>
            <a:r>
              <a:rPr lang="en-US" i="1" dirty="0"/>
              <a:t> </a:t>
            </a:r>
            <a:r>
              <a:rPr lang="en-US" i="1" dirty="0">
                <a:solidFill>
                  <a:srgbClr val="A51417"/>
                </a:solidFill>
              </a:rPr>
              <a:t>times</a:t>
            </a:r>
            <a:r>
              <a:rPr lang="en-US" i="1" dirty="0"/>
              <a:t>.”</a:t>
            </a:r>
          </a:p>
          <a:p>
            <a:r>
              <a:rPr lang="en-US" i="1" dirty="0"/>
              <a:t>“We are doing things </a:t>
            </a:r>
            <a:r>
              <a:rPr lang="en-US" i="1" dirty="0">
                <a:solidFill>
                  <a:srgbClr val="A51417"/>
                </a:solidFill>
              </a:rPr>
              <a:t>better</a:t>
            </a:r>
            <a:r>
              <a:rPr lang="en-US" i="1" dirty="0"/>
              <a:t>, we are </a:t>
            </a:r>
            <a:r>
              <a:rPr lang="en-US" i="1" dirty="0">
                <a:solidFill>
                  <a:srgbClr val="A51417"/>
                </a:solidFill>
              </a:rPr>
              <a:t>smarter</a:t>
            </a:r>
            <a:r>
              <a:rPr lang="en-US" i="1" dirty="0"/>
              <a:t>, we have </a:t>
            </a:r>
            <a:r>
              <a:rPr lang="en-US" i="1" dirty="0">
                <a:solidFill>
                  <a:srgbClr val="A51417"/>
                </a:solidFill>
              </a:rPr>
              <a:t>learned</a:t>
            </a:r>
            <a:r>
              <a:rPr lang="en-US" i="1" dirty="0"/>
              <a:t> from the past mistakes.”</a:t>
            </a:r>
            <a:endParaRPr lang="en-US" dirty="0"/>
          </a:p>
        </p:txBody>
      </p:sp>
      <p:sp>
        <p:nvSpPr>
          <p:cNvPr id="3" name="Title 2">
            <a:extLst>
              <a:ext uri="{FF2B5EF4-FFF2-40B4-BE49-F238E27FC236}">
                <a16:creationId xmlns:a16="http://schemas.microsoft.com/office/drawing/2014/main" id="{23CEF4BE-3AD3-41A3-8474-1E1CCBB81C57}"/>
              </a:ext>
            </a:extLst>
          </p:cNvPr>
          <p:cNvSpPr>
            <a:spLocks noGrp="1"/>
          </p:cNvSpPr>
          <p:nvPr>
            <p:ph type="title"/>
          </p:nvPr>
        </p:nvSpPr>
        <p:spPr/>
        <p:txBody>
          <a:bodyPr/>
          <a:lstStyle/>
          <a:p>
            <a:r>
              <a:rPr lang="en-US" b="1" dirty="0">
                <a:solidFill>
                  <a:schemeClr val="tx1">
                    <a:lumMod val="75000"/>
                    <a:lumOff val="25000"/>
                  </a:schemeClr>
                </a:solidFill>
              </a:rPr>
              <a:t>The This-Time-is-Different Syndrome</a:t>
            </a:r>
          </a:p>
        </p:txBody>
      </p:sp>
    </p:spTree>
    <p:extLst>
      <p:ext uri="{BB962C8B-B14F-4D97-AF65-F5344CB8AC3E}">
        <p14:creationId xmlns:p14="http://schemas.microsoft.com/office/powerpoint/2010/main" val="363284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735369-5929-4B7A-A805-4184021D90C4}"/>
              </a:ext>
            </a:extLst>
          </p:cNvPr>
          <p:cNvSpPr>
            <a:spLocks noGrp="1"/>
          </p:cNvSpPr>
          <p:nvPr>
            <p:ph type="ctrTitle"/>
          </p:nvPr>
        </p:nvSpPr>
        <p:spPr/>
        <p:txBody>
          <a:bodyPr/>
          <a:lstStyle/>
          <a:p>
            <a:r>
              <a:rPr lang="en-US" sz="4800" b="1" dirty="0"/>
              <a:t>Thank you!</a:t>
            </a:r>
          </a:p>
        </p:txBody>
      </p:sp>
    </p:spTree>
    <p:extLst>
      <p:ext uri="{BB962C8B-B14F-4D97-AF65-F5344CB8AC3E}">
        <p14:creationId xmlns:p14="http://schemas.microsoft.com/office/powerpoint/2010/main" val="30151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Authors &amp; Book structure</a:t>
            </a:r>
          </a:p>
        </p:txBody>
      </p:sp>
      <p:sp>
        <p:nvSpPr>
          <p:cNvPr id="5" name="Content Placeholder 4"/>
          <p:cNvSpPr>
            <a:spLocks noGrp="1"/>
          </p:cNvSpPr>
          <p:nvPr>
            <p:ph sz="half" idx="1"/>
          </p:nvPr>
        </p:nvSpPr>
        <p:spPr>
          <a:xfrm>
            <a:off x="609600" y="1600201"/>
            <a:ext cx="3768436" cy="4525963"/>
          </a:xfrm>
        </p:spPr>
        <p:txBody>
          <a:bodyPr>
            <a:normAutofit fontScale="62500" lnSpcReduction="20000"/>
          </a:bodyPr>
          <a:lstStyle/>
          <a:p>
            <a:r>
              <a:rPr lang="en-US" b="1" dirty="0"/>
              <a:t>Carmen M. Reinhart, </a:t>
            </a:r>
            <a:r>
              <a:rPr lang="en-US" dirty="0"/>
              <a:t>the Minos A. </a:t>
            </a:r>
            <a:r>
              <a:rPr lang="en-US" dirty="0" err="1"/>
              <a:t>Zombanakis</a:t>
            </a:r>
            <a:r>
              <a:rPr lang="en-US" dirty="0"/>
              <a:t> Professor of the International Financial System at Harvard Kennedy School, is the co-editor of </a:t>
            </a:r>
            <a:r>
              <a:rPr lang="en-US" i="1" dirty="0"/>
              <a:t>The First Global Financial Crisis of the 21st Century. </a:t>
            </a:r>
          </a:p>
          <a:p>
            <a:endParaRPr lang="en-US" i="1" dirty="0"/>
          </a:p>
          <a:p>
            <a:r>
              <a:rPr lang="en-US" b="1" dirty="0"/>
              <a:t>Kenneth S. Rogoff, </a:t>
            </a:r>
            <a:r>
              <a:rPr lang="en-US" dirty="0"/>
              <a:t>Thomas D. Cabot Professor of Public Policy and Professor of Economics at Harvard University, is the co-author of </a:t>
            </a:r>
            <a:r>
              <a:rPr lang="en-US" i="1" dirty="0"/>
              <a:t>Foundations of International Macroeconomics. </a:t>
            </a:r>
            <a:r>
              <a:rPr lang="en-US" dirty="0"/>
              <a:t>He is a commentator for </a:t>
            </a:r>
            <a:r>
              <a:rPr lang="en-US" i="1" dirty="0"/>
              <a:t>The Wall Street Journal</a:t>
            </a:r>
            <a:r>
              <a:rPr lang="en-US" dirty="0"/>
              <a:t>, </a:t>
            </a:r>
            <a:r>
              <a:rPr lang="en-US" i="1" dirty="0"/>
              <a:t>National Public Radio</a:t>
            </a:r>
            <a:r>
              <a:rPr lang="en-US" dirty="0"/>
              <a:t> and </a:t>
            </a:r>
            <a:r>
              <a:rPr lang="en-US" i="1" dirty="0"/>
              <a:t>The Financial Times.</a:t>
            </a:r>
            <a:endParaRPr lang="en-US" dirty="0"/>
          </a:p>
        </p:txBody>
      </p:sp>
      <p:sp>
        <p:nvSpPr>
          <p:cNvPr id="6" name="Content Placeholder 5"/>
          <p:cNvSpPr>
            <a:spLocks noGrp="1"/>
          </p:cNvSpPr>
          <p:nvPr>
            <p:ph sz="half" idx="2"/>
          </p:nvPr>
        </p:nvSpPr>
        <p:spPr>
          <a:xfrm>
            <a:off x="6049818" y="1600201"/>
            <a:ext cx="5532582" cy="4525963"/>
          </a:xfrm>
        </p:spPr>
        <p:txBody>
          <a:bodyPr/>
          <a:lstStyle/>
          <a:p>
            <a:r>
              <a:rPr lang="en-US" dirty="0"/>
              <a:t>Book structure:</a:t>
            </a:r>
          </a:p>
          <a:p>
            <a:endParaRPr lang="en-US" sz="1050" dirty="0"/>
          </a:p>
          <a:p>
            <a:r>
              <a:rPr lang="en-US" sz="2000" dirty="0"/>
              <a:t>Varieties of Crises (</a:t>
            </a:r>
            <a:r>
              <a:rPr lang="en-US" sz="2000" b="1" dirty="0"/>
              <a:t>B</a:t>
            </a:r>
            <a:r>
              <a:rPr lang="en-US" sz="2000" dirty="0"/>
              <a:t>anking Crises, </a:t>
            </a:r>
            <a:r>
              <a:rPr lang="en-US" sz="2000" b="1" dirty="0"/>
              <a:t>C</a:t>
            </a:r>
            <a:r>
              <a:rPr lang="en-US" sz="2000" dirty="0"/>
              <a:t>urrency Crashes, </a:t>
            </a:r>
            <a:r>
              <a:rPr lang="en-US" sz="2000" b="1" dirty="0"/>
              <a:t>D</a:t>
            </a:r>
            <a:r>
              <a:rPr lang="en-US" sz="2000" dirty="0"/>
              <a:t>ebt Crises – External &amp; Domestic, and </a:t>
            </a:r>
            <a:r>
              <a:rPr lang="en-US" sz="2000" b="1" dirty="0"/>
              <a:t>I</a:t>
            </a:r>
            <a:r>
              <a:rPr lang="en-US" sz="2000" dirty="0"/>
              <a:t>nflation) </a:t>
            </a:r>
          </a:p>
          <a:p>
            <a:r>
              <a:rPr lang="en-US" sz="2000" dirty="0"/>
              <a:t>Classification of the Crises (by Quantitative Thresholds &amp; by Events)</a:t>
            </a:r>
          </a:p>
          <a:p>
            <a:r>
              <a:rPr lang="en-US" sz="2000" dirty="0"/>
              <a:t>Breakdown of </a:t>
            </a:r>
            <a:r>
              <a:rPr lang="en-US" sz="2000" b="1" dirty="0"/>
              <a:t>BCDI </a:t>
            </a:r>
            <a:r>
              <a:rPr lang="en-US" sz="2000" dirty="0"/>
              <a:t>crises</a:t>
            </a:r>
            <a:endParaRPr lang="en-US" sz="2000" b="1" dirty="0"/>
          </a:p>
          <a:p>
            <a:r>
              <a:rPr lang="en-US" sz="2000" dirty="0"/>
              <a:t>The Second Great Contraction and its global historical comparison </a:t>
            </a:r>
          </a:p>
          <a:p>
            <a:r>
              <a:rPr lang="en-US" sz="2000" dirty="0"/>
              <a:t>Composite Index of Crises: The BDCI Index</a:t>
            </a:r>
          </a:p>
          <a:p>
            <a:r>
              <a:rPr lang="en-US" sz="2000" dirty="0"/>
              <a:t>What have we learned?</a:t>
            </a:r>
          </a:p>
        </p:txBody>
      </p:sp>
      <p:grpSp>
        <p:nvGrpSpPr>
          <p:cNvPr id="2" name="Group 1">
            <a:extLst>
              <a:ext uri="{FF2B5EF4-FFF2-40B4-BE49-F238E27FC236}">
                <a16:creationId xmlns:a16="http://schemas.microsoft.com/office/drawing/2014/main" id="{8AD8CDBA-18C4-441E-A878-F2DB61EE0D64}"/>
              </a:ext>
            </a:extLst>
          </p:cNvPr>
          <p:cNvGrpSpPr/>
          <p:nvPr/>
        </p:nvGrpSpPr>
        <p:grpSpPr>
          <a:xfrm>
            <a:off x="4487937" y="1600201"/>
            <a:ext cx="1341148" cy="3807689"/>
            <a:chOff x="4487937" y="1600201"/>
            <a:chExt cx="1341148" cy="3807689"/>
          </a:xfrm>
        </p:grpSpPr>
        <p:pic>
          <p:nvPicPr>
            <p:cNvPr id="1026" name="Picture 2" descr="Image result for Carmen M. Reinhart">
              <a:extLst>
                <a:ext uri="{FF2B5EF4-FFF2-40B4-BE49-F238E27FC236}">
                  <a16:creationId xmlns:a16="http://schemas.microsoft.com/office/drawing/2014/main" id="{ED292C46-0B4C-4B5C-B052-043CFDDBF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1761" y="1600201"/>
              <a:ext cx="13335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Kenneth S. Rogoff">
              <a:extLst>
                <a:ext uri="{FF2B5EF4-FFF2-40B4-BE49-F238E27FC236}">
                  <a16:creationId xmlns:a16="http://schemas.microsoft.com/office/drawing/2014/main" id="{606CDCAC-E764-4EDB-8FF7-6AB69146C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937" y="3530457"/>
              <a:ext cx="1341148" cy="18774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2303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down)">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ipe(down)">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ipe(down)">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ipe(down)">
                                      <p:cBhvr>
                                        <p:cTn id="36" dur="500"/>
                                        <p:tgtEl>
                                          <p:spTgt spid="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wipe(down)">
                                      <p:cBhvr>
                                        <p:cTn id="41" dur="500"/>
                                        <p:tgtEl>
                                          <p:spTgt spid="6">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wipe(down)">
                                      <p:cBhvr>
                                        <p:cTn id="46" dur="500"/>
                                        <p:tgtEl>
                                          <p:spTgt spid="6">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Effect transition="in" filter="wipe(down)">
                                      <p:cBhvr>
                                        <p:cTn id="5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CA978D-6DD1-4283-90FC-CC685E60FD0F}"/>
              </a:ext>
            </a:extLst>
          </p:cNvPr>
          <p:cNvSpPr>
            <a:spLocks noGrp="1"/>
          </p:cNvSpPr>
          <p:nvPr>
            <p:ph idx="1"/>
          </p:nvPr>
        </p:nvSpPr>
        <p:spPr>
          <a:xfrm>
            <a:off x="658519" y="2290618"/>
            <a:ext cx="9113554" cy="4087604"/>
          </a:xfrm>
        </p:spPr>
        <p:txBody>
          <a:bodyPr>
            <a:normAutofit/>
          </a:bodyPr>
          <a:lstStyle/>
          <a:p>
            <a:r>
              <a:rPr lang="en-US" i="1" dirty="0"/>
              <a:t>“</a:t>
            </a:r>
            <a:r>
              <a:rPr lang="en-US" b="1" i="1" dirty="0"/>
              <a:t>This-time-is-different syndrome</a:t>
            </a:r>
            <a:r>
              <a:rPr lang="en-US" i="1" dirty="0"/>
              <a:t>…is rooted in the firmly held belief that financial crises are things that happen to </a:t>
            </a:r>
            <a:r>
              <a:rPr lang="en-US" i="1" dirty="0">
                <a:solidFill>
                  <a:srgbClr val="A51417"/>
                </a:solidFill>
              </a:rPr>
              <a:t>other people </a:t>
            </a:r>
            <a:r>
              <a:rPr lang="en-US" i="1" dirty="0"/>
              <a:t>in </a:t>
            </a:r>
            <a:r>
              <a:rPr lang="en-US" i="1" dirty="0">
                <a:solidFill>
                  <a:srgbClr val="A51417"/>
                </a:solidFill>
              </a:rPr>
              <a:t>other</a:t>
            </a:r>
            <a:r>
              <a:rPr lang="en-US" i="1" dirty="0"/>
              <a:t> </a:t>
            </a:r>
            <a:r>
              <a:rPr lang="en-US" i="1" dirty="0">
                <a:solidFill>
                  <a:srgbClr val="A51417"/>
                </a:solidFill>
              </a:rPr>
              <a:t>countries</a:t>
            </a:r>
            <a:r>
              <a:rPr lang="en-US" i="1" dirty="0"/>
              <a:t> at </a:t>
            </a:r>
            <a:r>
              <a:rPr lang="en-US" i="1" dirty="0">
                <a:solidFill>
                  <a:srgbClr val="A51417"/>
                </a:solidFill>
              </a:rPr>
              <a:t>other</a:t>
            </a:r>
            <a:r>
              <a:rPr lang="en-US" i="1" dirty="0"/>
              <a:t> </a:t>
            </a:r>
            <a:r>
              <a:rPr lang="en-US" i="1" dirty="0">
                <a:solidFill>
                  <a:srgbClr val="A51417"/>
                </a:solidFill>
              </a:rPr>
              <a:t>times</a:t>
            </a:r>
            <a:r>
              <a:rPr lang="en-US" i="1" dirty="0"/>
              <a:t>.”</a:t>
            </a:r>
          </a:p>
          <a:p>
            <a:r>
              <a:rPr lang="en-US" i="1" dirty="0"/>
              <a:t>“We are doing things </a:t>
            </a:r>
            <a:r>
              <a:rPr lang="en-US" i="1" dirty="0">
                <a:solidFill>
                  <a:srgbClr val="A51417"/>
                </a:solidFill>
              </a:rPr>
              <a:t>better</a:t>
            </a:r>
            <a:r>
              <a:rPr lang="en-US" i="1" dirty="0"/>
              <a:t>, we are </a:t>
            </a:r>
            <a:r>
              <a:rPr lang="en-US" i="1" dirty="0">
                <a:solidFill>
                  <a:srgbClr val="A51417"/>
                </a:solidFill>
              </a:rPr>
              <a:t>smarter</a:t>
            </a:r>
            <a:r>
              <a:rPr lang="en-US" i="1" dirty="0"/>
              <a:t>, we have </a:t>
            </a:r>
            <a:r>
              <a:rPr lang="en-US" i="1" dirty="0">
                <a:solidFill>
                  <a:srgbClr val="A51417"/>
                </a:solidFill>
              </a:rPr>
              <a:t>learned</a:t>
            </a:r>
            <a:r>
              <a:rPr lang="en-US" i="1" dirty="0"/>
              <a:t> from the past mistakes.”</a:t>
            </a:r>
            <a:endParaRPr lang="en-US" dirty="0"/>
          </a:p>
        </p:txBody>
      </p:sp>
      <p:sp>
        <p:nvSpPr>
          <p:cNvPr id="3" name="Title 2">
            <a:extLst>
              <a:ext uri="{FF2B5EF4-FFF2-40B4-BE49-F238E27FC236}">
                <a16:creationId xmlns:a16="http://schemas.microsoft.com/office/drawing/2014/main" id="{23CEF4BE-3AD3-41A3-8474-1E1CCBB81C57}"/>
              </a:ext>
            </a:extLst>
          </p:cNvPr>
          <p:cNvSpPr>
            <a:spLocks noGrp="1"/>
          </p:cNvSpPr>
          <p:nvPr>
            <p:ph type="title"/>
          </p:nvPr>
        </p:nvSpPr>
        <p:spPr/>
        <p:txBody>
          <a:bodyPr/>
          <a:lstStyle/>
          <a:p>
            <a:r>
              <a:rPr lang="en-US" b="1" dirty="0">
                <a:solidFill>
                  <a:schemeClr val="tx1">
                    <a:lumMod val="75000"/>
                    <a:lumOff val="25000"/>
                  </a:schemeClr>
                </a:solidFill>
              </a:rPr>
              <a:t>The This-Time-is-Different Syndrome</a:t>
            </a:r>
          </a:p>
        </p:txBody>
      </p:sp>
    </p:spTree>
    <p:extLst>
      <p:ext uri="{BB962C8B-B14F-4D97-AF65-F5344CB8AC3E}">
        <p14:creationId xmlns:p14="http://schemas.microsoft.com/office/powerpoint/2010/main" val="264535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Classification of the Crises</a:t>
            </a:r>
          </a:p>
        </p:txBody>
      </p:sp>
      <p:sp>
        <p:nvSpPr>
          <p:cNvPr id="6" name="Text Placeholder 5"/>
          <p:cNvSpPr>
            <a:spLocks noGrp="1"/>
          </p:cNvSpPr>
          <p:nvPr>
            <p:ph type="body" idx="1"/>
          </p:nvPr>
        </p:nvSpPr>
        <p:spPr>
          <a:xfrm>
            <a:off x="609600" y="1193368"/>
            <a:ext cx="5386917" cy="639762"/>
          </a:xfrm>
        </p:spPr>
        <p:txBody>
          <a:bodyPr/>
          <a:lstStyle/>
          <a:p>
            <a:r>
              <a:rPr lang="en-US" dirty="0"/>
              <a:t>By Quantitative Thresholds:</a:t>
            </a:r>
          </a:p>
        </p:txBody>
      </p:sp>
      <p:sp>
        <p:nvSpPr>
          <p:cNvPr id="8" name="Text Placeholder 7"/>
          <p:cNvSpPr>
            <a:spLocks noGrp="1"/>
          </p:cNvSpPr>
          <p:nvPr>
            <p:ph type="body" sz="quarter" idx="3"/>
          </p:nvPr>
        </p:nvSpPr>
        <p:spPr>
          <a:xfrm>
            <a:off x="6193368" y="1193368"/>
            <a:ext cx="5389033" cy="639762"/>
          </a:xfrm>
        </p:spPr>
        <p:txBody>
          <a:bodyPr/>
          <a:lstStyle/>
          <a:p>
            <a:r>
              <a:rPr lang="en-US" dirty="0"/>
              <a:t>By Events:</a:t>
            </a:r>
          </a:p>
        </p:txBody>
      </p:sp>
      <p:pic>
        <p:nvPicPr>
          <p:cNvPr id="10" name="Content Placeholder 9">
            <a:extLst>
              <a:ext uri="{FF2B5EF4-FFF2-40B4-BE49-F238E27FC236}">
                <a16:creationId xmlns:a16="http://schemas.microsoft.com/office/drawing/2014/main" id="{00000000-0008-0000-0100-000002000000}"/>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196053"/>
            <a:ext cx="5386388" cy="3908931"/>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10">
            <a:extLst>
              <a:ext uri="{FF2B5EF4-FFF2-40B4-BE49-F238E27FC236}">
                <a16:creationId xmlns:a16="http://schemas.microsoft.com/office/drawing/2014/main" id="{00000000-0008-0000-0100-000003000000}"/>
              </a:ext>
            </a:extLst>
          </p:cNvPr>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832516" y="1833130"/>
            <a:ext cx="4177229" cy="4710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47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a:t>A Brief History of F.C. (1900-2008)</a:t>
            </a:r>
            <a:endParaRPr lang="en-US" b="1" dirty="0"/>
          </a:p>
        </p:txBody>
      </p:sp>
      <p:graphicFrame>
        <p:nvGraphicFramePr>
          <p:cNvPr id="14" name="Content Placeholder 13">
            <a:extLst>
              <a:ext uri="{FF2B5EF4-FFF2-40B4-BE49-F238E27FC236}">
                <a16:creationId xmlns:a16="http://schemas.microsoft.com/office/drawing/2014/main" id="{CC201670-FD4D-4404-895E-E9620DDBAB81}"/>
              </a:ext>
            </a:extLst>
          </p:cNvPr>
          <p:cNvGraphicFramePr>
            <a:graphicFrameLocks noGrp="1"/>
          </p:cNvGraphicFramePr>
          <p:nvPr>
            <p:ph sz="half" idx="2"/>
            <p:extLst>
              <p:ext uri="{D42A27DB-BD31-4B8C-83A1-F6EECF244321}">
                <p14:modId xmlns:p14="http://schemas.microsoft.com/office/powerpoint/2010/main" val="467537868"/>
              </p:ext>
            </p:extLst>
          </p:nvPr>
        </p:nvGraphicFramePr>
        <p:xfrm>
          <a:off x="415636" y="1535113"/>
          <a:ext cx="5994400" cy="4591050"/>
        </p:xfrm>
        <a:graphic>
          <a:graphicData uri="http://schemas.openxmlformats.org/drawingml/2006/chart">
            <c:chart xmlns:c="http://schemas.openxmlformats.org/drawingml/2006/chart" xmlns:r="http://schemas.openxmlformats.org/officeDocument/2006/relationships" r:id="rId2"/>
          </a:graphicData>
        </a:graphic>
      </p:graphicFrame>
      <p:sp>
        <p:nvSpPr>
          <p:cNvPr id="16" name="Content Placeholder 15">
            <a:extLst>
              <a:ext uri="{FF2B5EF4-FFF2-40B4-BE49-F238E27FC236}">
                <a16:creationId xmlns:a16="http://schemas.microsoft.com/office/drawing/2014/main" id="{190A392B-3A6C-4892-8472-547AD6FBCC64}"/>
              </a:ext>
            </a:extLst>
          </p:cNvPr>
          <p:cNvSpPr>
            <a:spLocks noGrp="1"/>
          </p:cNvSpPr>
          <p:nvPr>
            <p:ph sz="quarter" idx="4"/>
          </p:nvPr>
        </p:nvSpPr>
        <p:spPr>
          <a:xfrm>
            <a:off x="6410036" y="1473054"/>
            <a:ext cx="5366328" cy="5149417"/>
          </a:xfrm>
        </p:spPr>
        <p:txBody>
          <a:bodyPr>
            <a:normAutofit fontScale="92500" lnSpcReduction="20000"/>
          </a:bodyPr>
          <a:lstStyle/>
          <a:p>
            <a:r>
              <a:rPr lang="en-US" sz="1400" b="1" dirty="0"/>
              <a:t>The Panic of 1907 </a:t>
            </a:r>
            <a:r>
              <a:rPr lang="en-US" sz="1400" dirty="0"/>
              <a:t>– The April 1906 earthquake that devastated San Francisco contributed to the market instability. Subsequent bank runs hit Europe, North America, Latin America and Asia.</a:t>
            </a:r>
          </a:p>
          <a:p>
            <a:r>
              <a:rPr lang="en-US" sz="1400" b="1" dirty="0">
                <a:solidFill>
                  <a:srgbClr val="A51417"/>
                </a:solidFill>
              </a:rPr>
              <a:t>The Great Depression </a:t>
            </a:r>
            <a:r>
              <a:rPr lang="en-US" sz="1400" dirty="0"/>
              <a:t>– Commodity prices cratered. Interest rates and inflation soared.</a:t>
            </a:r>
          </a:p>
          <a:p>
            <a:r>
              <a:rPr lang="en-US" sz="1400" b="1" dirty="0"/>
              <a:t>The Calm Period of 1940-1970 </a:t>
            </a:r>
            <a:r>
              <a:rPr lang="en-US" sz="1400" dirty="0"/>
              <a:t>– This relatively tranquil period could be partly explained by booming world growth, but more so by the repression of financial markets and heavy capital control.</a:t>
            </a:r>
          </a:p>
          <a:p>
            <a:r>
              <a:rPr lang="en-US" sz="1400" b="1" dirty="0"/>
              <a:t>The Catalyzing Period in the 1970s </a:t>
            </a:r>
            <a:r>
              <a:rPr lang="en-US" sz="1400" dirty="0"/>
              <a:t>– The break-up of the Bretton Woods System of fixed exchange rates, together with a sharp spike in oil prices, catalyzed a prolonged global recession.</a:t>
            </a:r>
          </a:p>
          <a:p>
            <a:r>
              <a:rPr lang="en-US" sz="1400" b="1" dirty="0"/>
              <a:t>The Debt crisis of the 1980s </a:t>
            </a:r>
            <a:r>
              <a:rPr lang="en-US" sz="1400" dirty="0"/>
              <a:t>– Commodity prices plunged in the early 1980s. U.S. interest rates reached the highest levels since the Depression, which contributed to a spate of banking and sovereign debt crises in most emerging markets.</a:t>
            </a:r>
          </a:p>
          <a:p>
            <a:r>
              <a:rPr lang="en-US" sz="1400" b="1" dirty="0"/>
              <a:t>The Japanese crisis of 1991-1992 </a:t>
            </a:r>
            <a:r>
              <a:rPr lang="en-US" sz="1400" dirty="0"/>
              <a:t>– Real estate and stock market bubbles burst in Japan and the Nordic nations. Japanese real estate prices still hadn’t returned to prebubble levels nearly two decades later.</a:t>
            </a:r>
          </a:p>
          <a:p>
            <a:r>
              <a:rPr lang="en-US" sz="1400" b="1" dirty="0"/>
              <a:t>The “Tequila Crisis” of 1994-1995 </a:t>
            </a:r>
            <a:r>
              <a:rPr lang="en-US" sz="1400" dirty="0"/>
              <a:t>– The Mexican currency collapse ensnared emerging economies in Latin America, Europe and Africa.</a:t>
            </a:r>
          </a:p>
          <a:p>
            <a:r>
              <a:rPr lang="en-US" sz="1400" b="1" dirty="0"/>
              <a:t>The Asian contagion of 1997-1998 </a:t>
            </a:r>
            <a:r>
              <a:rPr lang="en-US" sz="1400" dirty="0"/>
              <a:t>– This crisis began in Southeast Asia and spread to Russia, the Ukraine, Colombia and Brazil.</a:t>
            </a:r>
          </a:p>
          <a:p>
            <a:r>
              <a:rPr lang="en-US" sz="1400" b="1" dirty="0">
                <a:solidFill>
                  <a:srgbClr val="A51417"/>
                </a:solidFill>
              </a:rPr>
              <a:t>The Second Great Contraction </a:t>
            </a:r>
            <a:r>
              <a:rPr lang="en-US" sz="1400" dirty="0"/>
              <a:t>– The bursting of the U.S. subprime real estate bubble triggered stock market crashes, currency collapses and banking crises.</a:t>
            </a:r>
          </a:p>
        </p:txBody>
      </p:sp>
      <p:sp>
        <p:nvSpPr>
          <p:cNvPr id="21" name="Rectangle 20">
            <a:extLst>
              <a:ext uri="{FF2B5EF4-FFF2-40B4-BE49-F238E27FC236}">
                <a16:creationId xmlns:a16="http://schemas.microsoft.com/office/drawing/2014/main" id="{594F71AE-0125-49C3-8481-3BB0AE19C518}"/>
              </a:ext>
            </a:extLst>
          </p:cNvPr>
          <p:cNvSpPr/>
          <p:nvPr/>
        </p:nvSpPr>
        <p:spPr>
          <a:xfrm>
            <a:off x="622937" y="5775191"/>
            <a:ext cx="5879463" cy="646331"/>
          </a:xfrm>
          <a:prstGeom prst="rect">
            <a:avLst/>
          </a:prstGeom>
        </p:spPr>
        <p:txBody>
          <a:bodyPr wrap="square">
            <a:spAutoFit/>
          </a:bodyPr>
          <a:lstStyle/>
          <a:p>
            <a:r>
              <a:rPr lang="en-US" sz="1200" i="1" dirty="0">
                <a:latin typeface="Times New Roman" panose="02020603050405020304" pitchFamily="18" charset="0"/>
                <a:cs typeface="Times New Roman" panose="02020603050405020304" pitchFamily="18" charset="0"/>
              </a:rPr>
              <a:t>Notes: Sample size includes 66 countries (48 emerging markets &amp; 18 advanced economies). The score is a weighted aggregate by the share of global GDP of a specific country. The figure shows a 3-year moving average. </a:t>
            </a:r>
          </a:p>
        </p:txBody>
      </p:sp>
      <p:sp>
        <p:nvSpPr>
          <p:cNvPr id="22" name="Rectangle 21">
            <a:extLst>
              <a:ext uri="{FF2B5EF4-FFF2-40B4-BE49-F238E27FC236}">
                <a16:creationId xmlns:a16="http://schemas.microsoft.com/office/drawing/2014/main" id="{FB5DD28C-93A5-4EA4-A550-18AD1036D908}"/>
              </a:ext>
            </a:extLst>
          </p:cNvPr>
          <p:cNvSpPr/>
          <p:nvPr/>
        </p:nvSpPr>
        <p:spPr>
          <a:xfrm>
            <a:off x="822879" y="3845152"/>
            <a:ext cx="812206" cy="425758"/>
          </a:xfrm>
          <a:prstGeom prst="rect">
            <a:avLst/>
          </a:prstGeom>
        </p:spPr>
        <p:txBody>
          <a:bodyPr wrap="square">
            <a:spAutoFit/>
          </a:bodyPr>
          <a:lstStyle/>
          <a:p>
            <a:pPr algn="ctr">
              <a:lnSpc>
                <a:spcPts val="1300"/>
              </a:lnSpc>
              <a:defRPr sz="1000"/>
            </a:pPr>
            <a:r>
              <a:rPr lang="en-US" b="1" dirty="0">
                <a:solidFill>
                  <a:srgbClr val="000000"/>
                </a:solidFill>
                <a:latin typeface="Times New Roman" panose="02020603050405020304" pitchFamily="18" charset="0"/>
                <a:cs typeface="Times New Roman" panose="02020603050405020304" pitchFamily="18" charset="0"/>
              </a:rPr>
              <a:t>The Panic of 1907</a:t>
            </a:r>
          </a:p>
        </p:txBody>
      </p:sp>
      <p:grpSp>
        <p:nvGrpSpPr>
          <p:cNvPr id="33" name="Group 32">
            <a:extLst>
              <a:ext uri="{FF2B5EF4-FFF2-40B4-BE49-F238E27FC236}">
                <a16:creationId xmlns:a16="http://schemas.microsoft.com/office/drawing/2014/main" id="{F3666E41-4999-4AF1-A0E7-2F8CAFA50545}"/>
              </a:ext>
            </a:extLst>
          </p:cNvPr>
          <p:cNvGrpSpPr/>
          <p:nvPr/>
        </p:nvGrpSpPr>
        <p:grpSpPr>
          <a:xfrm>
            <a:off x="1551488" y="2165336"/>
            <a:ext cx="1668927" cy="1937335"/>
            <a:chOff x="1551488" y="2165336"/>
            <a:chExt cx="1668927" cy="1937335"/>
          </a:xfrm>
        </p:grpSpPr>
        <p:sp>
          <p:nvSpPr>
            <p:cNvPr id="23" name="Rectangle 22">
              <a:extLst>
                <a:ext uri="{FF2B5EF4-FFF2-40B4-BE49-F238E27FC236}">
                  <a16:creationId xmlns:a16="http://schemas.microsoft.com/office/drawing/2014/main" id="{50EBC2CF-32A8-46CF-BCAC-6830C4AE7BDA}"/>
                </a:ext>
              </a:extLst>
            </p:cNvPr>
            <p:cNvSpPr/>
            <p:nvPr/>
          </p:nvSpPr>
          <p:spPr>
            <a:xfrm>
              <a:off x="1551488" y="3855231"/>
              <a:ext cx="490840" cy="247440"/>
            </a:xfrm>
            <a:prstGeom prst="rect">
              <a:avLst/>
            </a:prstGeom>
          </p:spPr>
          <p:txBody>
            <a:bodyPr wrap="none">
              <a:spAutoFit/>
            </a:bodyPr>
            <a:lstStyle/>
            <a:p>
              <a:pPr algn="ctr">
                <a:lnSpc>
                  <a:spcPts val="1300"/>
                </a:lnSpc>
                <a:defRPr sz="1000"/>
              </a:pPr>
              <a:r>
                <a:rPr lang="en-US" b="1" dirty="0">
                  <a:solidFill>
                    <a:srgbClr val="000000"/>
                  </a:solidFill>
                  <a:latin typeface="Times New Roman" panose="02020603050405020304" pitchFamily="18" charset="0"/>
                  <a:cs typeface="Times New Roman" panose="02020603050405020304" pitchFamily="18" charset="0"/>
                </a:rPr>
                <a:t>WWI</a:t>
              </a:r>
            </a:p>
          </p:txBody>
        </p:sp>
        <p:sp>
          <p:nvSpPr>
            <p:cNvPr id="24" name="Rectangle 23">
              <a:extLst>
                <a:ext uri="{FF2B5EF4-FFF2-40B4-BE49-F238E27FC236}">
                  <a16:creationId xmlns:a16="http://schemas.microsoft.com/office/drawing/2014/main" id="{9BAABE8D-D8A0-405C-A33E-FF71265723DE}"/>
                </a:ext>
              </a:extLst>
            </p:cNvPr>
            <p:cNvSpPr/>
            <p:nvPr/>
          </p:nvSpPr>
          <p:spPr>
            <a:xfrm>
              <a:off x="1713271" y="2165336"/>
              <a:ext cx="1507144" cy="259045"/>
            </a:xfrm>
            <a:prstGeom prst="rect">
              <a:avLst/>
            </a:prstGeom>
          </p:spPr>
          <p:txBody>
            <a:bodyPr wrap="none">
              <a:spAutoFit/>
            </a:bodyPr>
            <a:lstStyle/>
            <a:p>
              <a:pPr algn="ctr">
                <a:lnSpc>
                  <a:spcPts val="1300"/>
                </a:lnSpc>
                <a:defRPr sz="1000"/>
              </a:pPr>
              <a:r>
                <a:rPr lang="en-US" sz="1100" b="1" dirty="0">
                  <a:solidFill>
                    <a:srgbClr val="A51417"/>
                  </a:solidFill>
                  <a:latin typeface="Times New Roman" panose="02020603050405020304" pitchFamily="18" charset="0"/>
                  <a:cs typeface="Times New Roman" panose="02020603050405020304" pitchFamily="18" charset="0"/>
                </a:rPr>
                <a:t>The Great Depression</a:t>
              </a:r>
            </a:p>
          </p:txBody>
        </p:sp>
      </p:grpSp>
      <p:sp>
        <p:nvSpPr>
          <p:cNvPr id="25" name="Rectangle 24">
            <a:extLst>
              <a:ext uri="{FF2B5EF4-FFF2-40B4-BE49-F238E27FC236}">
                <a16:creationId xmlns:a16="http://schemas.microsoft.com/office/drawing/2014/main" id="{EF80EB2D-610A-4195-8B13-84AAED6B4B96}"/>
              </a:ext>
            </a:extLst>
          </p:cNvPr>
          <p:cNvSpPr/>
          <p:nvPr/>
        </p:nvSpPr>
        <p:spPr>
          <a:xfrm>
            <a:off x="2844168" y="4781338"/>
            <a:ext cx="1521570" cy="259045"/>
          </a:xfrm>
          <a:prstGeom prst="rect">
            <a:avLst/>
          </a:prstGeom>
        </p:spPr>
        <p:txBody>
          <a:bodyPr wrap="none">
            <a:spAutoFit/>
          </a:bodyPr>
          <a:lstStyle/>
          <a:p>
            <a:pPr algn="ctr">
              <a:lnSpc>
                <a:spcPts val="1300"/>
              </a:lnSpc>
              <a:defRPr sz="1000"/>
            </a:pPr>
            <a:r>
              <a:rPr lang="en-US" dirty="0">
                <a:solidFill>
                  <a:srgbClr val="000000"/>
                </a:solidFill>
                <a:latin typeface="Times New Roman" panose="02020603050405020304" pitchFamily="18" charset="0"/>
                <a:cs typeface="Times New Roman" panose="02020603050405020304" pitchFamily="18" charset="0"/>
              </a:rPr>
              <a:t>The </a:t>
            </a:r>
            <a:r>
              <a:rPr lang="en-US" altLang="zh-CN" dirty="0">
                <a:solidFill>
                  <a:srgbClr val="000000"/>
                </a:solidFill>
                <a:latin typeface="Times New Roman" panose="02020603050405020304" pitchFamily="18" charset="0"/>
                <a:cs typeface="Times New Roman" panose="02020603050405020304" pitchFamily="18" charset="0"/>
              </a:rPr>
              <a:t>Relative Calm Period</a:t>
            </a:r>
            <a:endParaRPr lang="en-US" dirty="0">
              <a:solidFill>
                <a:srgbClr val="000000"/>
              </a:solidFill>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id="{53CD95D0-2C5A-4AF8-A095-55B13CF5ACC4}"/>
              </a:ext>
            </a:extLst>
          </p:cNvPr>
          <p:cNvGrpSpPr/>
          <p:nvPr/>
        </p:nvGrpSpPr>
        <p:grpSpPr>
          <a:xfrm>
            <a:off x="3562668" y="4102671"/>
            <a:ext cx="1340431" cy="1281686"/>
            <a:chOff x="3562668" y="4102671"/>
            <a:chExt cx="1340431" cy="1281686"/>
          </a:xfrm>
        </p:grpSpPr>
        <p:sp>
          <p:nvSpPr>
            <p:cNvPr id="26" name="Rectangle 25">
              <a:extLst>
                <a:ext uri="{FF2B5EF4-FFF2-40B4-BE49-F238E27FC236}">
                  <a16:creationId xmlns:a16="http://schemas.microsoft.com/office/drawing/2014/main" id="{52733CDC-8B61-4C69-BAEB-1D449E1A7E13}"/>
                </a:ext>
              </a:extLst>
            </p:cNvPr>
            <p:cNvSpPr/>
            <p:nvPr/>
          </p:nvSpPr>
          <p:spPr>
            <a:xfrm>
              <a:off x="3562668" y="4102671"/>
              <a:ext cx="1340431" cy="259045"/>
            </a:xfrm>
            <a:prstGeom prst="rect">
              <a:avLst/>
            </a:prstGeom>
          </p:spPr>
          <p:txBody>
            <a:bodyPr wrap="none">
              <a:spAutoFit/>
            </a:bodyPr>
            <a:lstStyle/>
            <a:p>
              <a:pPr algn="ctr">
                <a:lnSpc>
                  <a:spcPts val="1300"/>
                </a:lnSpc>
                <a:defRPr sz="1000"/>
              </a:pPr>
              <a:r>
                <a:rPr lang="en-US" dirty="0">
                  <a:solidFill>
                    <a:srgbClr val="000000"/>
                  </a:solidFill>
                  <a:latin typeface="Times New Roman" panose="02020603050405020304" pitchFamily="18" charset="0"/>
                  <a:cs typeface="Times New Roman" panose="02020603050405020304" pitchFamily="18" charset="0"/>
                </a:rPr>
                <a:t>The </a:t>
              </a:r>
              <a:r>
                <a:rPr lang="en-US" altLang="zh-CN" dirty="0">
                  <a:solidFill>
                    <a:srgbClr val="000000"/>
                  </a:solidFill>
                  <a:latin typeface="Times New Roman" panose="02020603050405020304" pitchFamily="18" charset="0"/>
                  <a:cs typeface="Times New Roman" panose="02020603050405020304" pitchFamily="18" charset="0"/>
                </a:rPr>
                <a:t>Catalyzing Period</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27" name="Line 6">
              <a:extLst>
                <a:ext uri="{FF2B5EF4-FFF2-40B4-BE49-F238E27FC236}">
                  <a16:creationId xmlns:a16="http://schemas.microsoft.com/office/drawing/2014/main" id="{86E6D34A-D72F-4715-807A-EA3A422A0FEB}"/>
                </a:ext>
              </a:extLst>
            </p:cNvPr>
            <p:cNvSpPr>
              <a:spLocks noChangeShapeType="1"/>
            </p:cNvSpPr>
            <p:nvPr/>
          </p:nvSpPr>
          <p:spPr bwMode="auto">
            <a:xfrm>
              <a:off x="4398065" y="4423775"/>
              <a:ext cx="27709" cy="960582"/>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type="triangle" w="med" len="med"/>
            </a:ln>
            <a:extLst>
              <a:ext uri="{909E8E84-426E-40DD-AFC4-6F175D3DCCD1}">
                <a14:hiddenFill xmlns:a14="http://schemas.microsoft.com/office/drawing/2010/main">
                  <a:noFill/>
                </a14:hiddenFill>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29" name="Rectangle 28">
            <a:extLst>
              <a:ext uri="{FF2B5EF4-FFF2-40B4-BE49-F238E27FC236}">
                <a16:creationId xmlns:a16="http://schemas.microsoft.com/office/drawing/2014/main" id="{4792BCF2-5CA8-4603-9784-8CF36F1A98E6}"/>
              </a:ext>
            </a:extLst>
          </p:cNvPr>
          <p:cNvSpPr/>
          <p:nvPr/>
        </p:nvSpPr>
        <p:spPr>
          <a:xfrm>
            <a:off x="4262430" y="3424004"/>
            <a:ext cx="1047082" cy="259045"/>
          </a:xfrm>
          <a:prstGeom prst="rect">
            <a:avLst/>
          </a:prstGeom>
        </p:spPr>
        <p:txBody>
          <a:bodyPr wrap="none">
            <a:spAutoFit/>
          </a:bodyPr>
          <a:lstStyle/>
          <a:p>
            <a:pPr algn="ctr">
              <a:lnSpc>
                <a:spcPts val="1300"/>
              </a:lnSpc>
              <a:defRPr sz="1000"/>
            </a:pPr>
            <a:r>
              <a:rPr lang="en-US" b="1" dirty="0">
                <a:solidFill>
                  <a:srgbClr val="000000"/>
                </a:solidFill>
                <a:latin typeface="Times New Roman" panose="02020603050405020304" pitchFamily="18" charset="0"/>
                <a:cs typeface="Times New Roman" panose="02020603050405020304" pitchFamily="18" charset="0"/>
              </a:rPr>
              <a:t>The Debt Crisis</a:t>
            </a:r>
          </a:p>
        </p:txBody>
      </p:sp>
      <p:sp>
        <p:nvSpPr>
          <p:cNvPr id="30" name="Rectangle 29">
            <a:extLst>
              <a:ext uri="{FF2B5EF4-FFF2-40B4-BE49-F238E27FC236}">
                <a16:creationId xmlns:a16="http://schemas.microsoft.com/office/drawing/2014/main" id="{6D2F87E0-3B6A-4E0C-83C3-CADA00C3F08C}"/>
              </a:ext>
            </a:extLst>
          </p:cNvPr>
          <p:cNvSpPr/>
          <p:nvPr/>
        </p:nvSpPr>
        <p:spPr>
          <a:xfrm>
            <a:off x="4761315" y="2833734"/>
            <a:ext cx="1313180" cy="414152"/>
          </a:xfrm>
          <a:prstGeom prst="rect">
            <a:avLst/>
          </a:prstGeom>
        </p:spPr>
        <p:txBody>
          <a:bodyPr wrap="none">
            <a:spAutoFit/>
          </a:bodyPr>
          <a:lstStyle/>
          <a:p>
            <a:pPr algn="ctr">
              <a:lnSpc>
                <a:spcPts val="1300"/>
              </a:lnSpc>
              <a:defRPr sz="1000"/>
            </a:pPr>
            <a:r>
              <a:rPr lang="en-US" b="1" dirty="0">
                <a:solidFill>
                  <a:srgbClr val="000000"/>
                </a:solidFill>
                <a:latin typeface="Times New Roman" panose="02020603050405020304" pitchFamily="18" charset="0"/>
                <a:cs typeface="Times New Roman" panose="02020603050405020304" pitchFamily="18" charset="0"/>
              </a:rPr>
              <a:t>The Japanese Crisis </a:t>
            </a:r>
          </a:p>
          <a:p>
            <a:pPr algn="ctr">
              <a:lnSpc>
                <a:spcPts val="1300"/>
              </a:lnSpc>
              <a:defRPr sz="1000"/>
            </a:pPr>
            <a:r>
              <a:rPr lang="en-US" b="1" dirty="0">
                <a:solidFill>
                  <a:srgbClr val="000000"/>
                </a:solidFill>
                <a:latin typeface="Times New Roman" panose="02020603050405020304" pitchFamily="18" charset="0"/>
                <a:cs typeface="Times New Roman" panose="02020603050405020304" pitchFamily="18" charset="0"/>
              </a:rPr>
              <a:t>&amp; Asian Contagion</a:t>
            </a:r>
          </a:p>
        </p:txBody>
      </p:sp>
      <p:grpSp>
        <p:nvGrpSpPr>
          <p:cNvPr id="35" name="Group 34">
            <a:extLst>
              <a:ext uri="{FF2B5EF4-FFF2-40B4-BE49-F238E27FC236}">
                <a16:creationId xmlns:a16="http://schemas.microsoft.com/office/drawing/2014/main" id="{E85B1424-BB76-4D42-9B7E-A2CE279C3E4E}"/>
              </a:ext>
            </a:extLst>
          </p:cNvPr>
          <p:cNvGrpSpPr/>
          <p:nvPr/>
        </p:nvGrpSpPr>
        <p:grpSpPr>
          <a:xfrm>
            <a:off x="4327761" y="2502072"/>
            <a:ext cx="2071401" cy="1328566"/>
            <a:chOff x="4327761" y="2502072"/>
            <a:chExt cx="2071401" cy="1328566"/>
          </a:xfrm>
        </p:grpSpPr>
        <p:sp>
          <p:nvSpPr>
            <p:cNvPr id="31" name="Rectangle 30">
              <a:extLst>
                <a:ext uri="{FF2B5EF4-FFF2-40B4-BE49-F238E27FC236}">
                  <a16:creationId xmlns:a16="http://schemas.microsoft.com/office/drawing/2014/main" id="{7BBFAAE7-14DE-4C62-BE35-1852C9B60B28}"/>
                </a:ext>
              </a:extLst>
            </p:cNvPr>
            <p:cNvSpPr/>
            <p:nvPr/>
          </p:nvSpPr>
          <p:spPr>
            <a:xfrm>
              <a:off x="4327761" y="2502072"/>
              <a:ext cx="2071401" cy="259045"/>
            </a:xfrm>
            <a:prstGeom prst="rect">
              <a:avLst/>
            </a:prstGeom>
          </p:spPr>
          <p:txBody>
            <a:bodyPr wrap="none">
              <a:spAutoFit/>
            </a:bodyPr>
            <a:lstStyle/>
            <a:p>
              <a:pPr algn="ctr">
                <a:lnSpc>
                  <a:spcPts val="1300"/>
                </a:lnSpc>
                <a:defRPr sz="1000"/>
              </a:pPr>
              <a:r>
                <a:rPr lang="en-US" sz="1100" b="1" dirty="0">
                  <a:solidFill>
                    <a:srgbClr val="A51417"/>
                  </a:solidFill>
                  <a:latin typeface="Times New Roman" panose="02020603050405020304" pitchFamily="18" charset="0"/>
                  <a:cs typeface="Times New Roman" panose="02020603050405020304" pitchFamily="18" charset="0"/>
                </a:rPr>
                <a:t>The Second Great Contraction </a:t>
              </a:r>
            </a:p>
          </p:txBody>
        </p:sp>
        <p:sp>
          <p:nvSpPr>
            <p:cNvPr id="32" name="Line 6">
              <a:extLst>
                <a:ext uri="{FF2B5EF4-FFF2-40B4-BE49-F238E27FC236}">
                  <a16:creationId xmlns:a16="http://schemas.microsoft.com/office/drawing/2014/main" id="{7516BBA3-14E2-4B9E-AB72-6C76ADAF1EC8}"/>
                </a:ext>
              </a:extLst>
            </p:cNvPr>
            <p:cNvSpPr>
              <a:spLocks noChangeShapeType="1"/>
            </p:cNvSpPr>
            <p:nvPr/>
          </p:nvSpPr>
          <p:spPr bwMode="auto">
            <a:xfrm>
              <a:off x="5947118" y="2799757"/>
              <a:ext cx="228219" cy="1030881"/>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type="triangle" w="med" len="med"/>
            </a:ln>
            <a:extLst>
              <a:ext uri="{909E8E84-426E-40DD-AFC4-6F175D3DCCD1}">
                <a14:hiddenFill xmlns:a14="http://schemas.microsoft.com/office/drawing/2010/main">
                  <a:noFill/>
                </a14:hiddenFill>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Tree>
    <p:extLst>
      <p:ext uri="{BB962C8B-B14F-4D97-AF65-F5344CB8AC3E}">
        <p14:creationId xmlns:p14="http://schemas.microsoft.com/office/powerpoint/2010/main" val="367618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Effect transition="in" filter="fade">
                                      <p:cBhvr>
                                        <p:cTn id="30" dur="500"/>
                                        <p:tgtEl>
                                          <p:spTgt spid="1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xEl>
                                              <p:pRg st="2" end="2"/>
                                            </p:txEl>
                                          </p:spTgt>
                                        </p:tgtEl>
                                        <p:attrNameLst>
                                          <p:attrName>style.visibility</p:attrName>
                                        </p:attrNameLst>
                                      </p:cBhvr>
                                      <p:to>
                                        <p:strVal val="visible"/>
                                      </p:to>
                                    </p:set>
                                    <p:animEffect transition="in" filter="fade">
                                      <p:cBhvr>
                                        <p:cTn id="40" dur="500"/>
                                        <p:tgtEl>
                                          <p:spTgt spid="1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6">
                                            <p:txEl>
                                              <p:pRg st="3" end="3"/>
                                            </p:txEl>
                                          </p:spTgt>
                                        </p:tgtEl>
                                        <p:attrNameLst>
                                          <p:attrName>style.visibility</p:attrName>
                                        </p:attrNameLst>
                                      </p:cBhvr>
                                      <p:to>
                                        <p:strVal val="visible"/>
                                      </p:to>
                                    </p:set>
                                    <p:animEffect transition="in" filter="fade">
                                      <p:cBhvr>
                                        <p:cTn id="50" dur="500"/>
                                        <p:tgtEl>
                                          <p:spTgt spid="1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6">
                                            <p:txEl>
                                              <p:pRg st="4" end="4"/>
                                            </p:txEl>
                                          </p:spTgt>
                                        </p:tgtEl>
                                        <p:attrNameLst>
                                          <p:attrName>style.visibility</p:attrName>
                                        </p:attrNameLst>
                                      </p:cBhvr>
                                      <p:to>
                                        <p:strVal val="visible"/>
                                      </p:to>
                                    </p:set>
                                    <p:animEffect transition="in" filter="fade">
                                      <p:cBhvr>
                                        <p:cTn id="60" dur="500"/>
                                        <p:tgtEl>
                                          <p:spTgt spid="16">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6">
                                            <p:txEl>
                                              <p:pRg st="5" end="5"/>
                                            </p:txEl>
                                          </p:spTgt>
                                        </p:tgtEl>
                                        <p:attrNameLst>
                                          <p:attrName>style.visibility</p:attrName>
                                        </p:attrNameLst>
                                      </p:cBhvr>
                                      <p:to>
                                        <p:strVal val="visible"/>
                                      </p:to>
                                    </p:set>
                                    <p:animEffect transition="in" filter="fade">
                                      <p:cBhvr>
                                        <p:cTn id="70" dur="500"/>
                                        <p:tgtEl>
                                          <p:spTgt spid="16">
                                            <p:txEl>
                                              <p:pRg st="5" end="5"/>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16">
                                            <p:txEl>
                                              <p:pRg st="6" end="6"/>
                                            </p:txEl>
                                          </p:spTgt>
                                        </p:tgtEl>
                                        <p:attrNameLst>
                                          <p:attrName>style.visibility</p:attrName>
                                        </p:attrNameLst>
                                      </p:cBhvr>
                                      <p:to>
                                        <p:strVal val="visible"/>
                                      </p:to>
                                    </p:set>
                                    <p:animEffect transition="in" filter="fade">
                                      <p:cBhvr>
                                        <p:cTn id="73" dur="500"/>
                                        <p:tgtEl>
                                          <p:spTgt spid="16">
                                            <p:txEl>
                                              <p:pRg st="6" end="6"/>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16">
                                            <p:txEl>
                                              <p:pRg st="7" end="7"/>
                                            </p:txEl>
                                          </p:spTgt>
                                        </p:tgtEl>
                                        <p:attrNameLst>
                                          <p:attrName>style.visibility</p:attrName>
                                        </p:attrNameLst>
                                      </p:cBhvr>
                                      <p:to>
                                        <p:strVal val="visible"/>
                                      </p:to>
                                    </p:set>
                                    <p:animEffect transition="in" filter="fade">
                                      <p:cBhvr>
                                        <p:cTn id="76" dur="500"/>
                                        <p:tgtEl>
                                          <p:spTgt spid="16">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6">
                                            <p:txEl>
                                              <p:pRg st="8" end="8"/>
                                            </p:txEl>
                                          </p:spTgt>
                                        </p:tgtEl>
                                        <p:attrNameLst>
                                          <p:attrName>style.visibility</p:attrName>
                                        </p:attrNameLst>
                                      </p:cBhvr>
                                      <p:to>
                                        <p:strVal val="visible"/>
                                      </p:to>
                                    </p:set>
                                    <p:animEffect transition="in" filter="fade">
                                      <p:cBhvr>
                                        <p:cTn id="86"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21" grpId="0"/>
      <p:bldP spid="22" grpId="0"/>
      <p:bldP spid="25"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94285-FDF6-4F9F-8F74-105E94120022}"/>
              </a:ext>
            </a:extLst>
          </p:cNvPr>
          <p:cNvSpPr>
            <a:spLocks noGrp="1"/>
          </p:cNvSpPr>
          <p:nvPr>
            <p:ph type="title"/>
          </p:nvPr>
        </p:nvSpPr>
        <p:spPr/>
        <p:txBody>
          <a:bodyPr/>
          <a:lstStyle/>
          <a:p>
            <a:r>
              <a:rPr lang="en-US" b="1" dirty="0"/>
              <a:t>The Second Great Contraction </a:t>
            </a:r>
          </a:p>
        </p:txBody>
      </p:sp>
      <p:sp>
        <p:nvSpPr>
          <p:cNvPr id="4" name="Content Placeholder 3">
            <a:extLst>
              <a:ext uri="{FF2B5EF4-FFF2-40B4-BE49-F238E27FC236}">
                <a16:creationId xmlns:a16="http://schemas.microsoft.com/office/drawing/2014/main" id="{8A0B07DA-1990-40AB-A5AC-E50C55A21462}"/>
              </a:ext>
            </a:extLst>
          </p:cNvPr>
          <p:cNvSpPr>
            <a:spLocks noGrp="1"/>
          </p:cNvSpPr>
          <p:nvPr>
            <p:ph sz="half" idx="2"/>
          </p:nvPr>
        </p:nvSpPr>
        <p:spPr>
          <a:xfrm>
            <a:off x="609600" y="1838036"/>
            <a:ext cx="5386917" cy="4618181"/>
          </a:xfrm>
        </p:spPr>
        <p:txBody>
          <a:bodyPr>
            <a:normAutofit fontScale="70000" lnSpcReduction="20000"/>
          </a:bodyPr>
          <a:lstStyle/>
          <a:p>
            <a:pPr>
              <a:spcBef>
                <a:spcPts val="1200"/>
              </a:spcBef>
            </a:pPr>
            <a:r>
              <a:rPr lang="en-US" dirty="0"/>
              <a:t>Alan Greenspan – U.S. Fed Chairman: Financial innovations such as securitization and option pricing </a:t>
            </a:r>
            <a:r>
              <a:rPr lang="en-US" dirty="0">
                <a:sym typeface="Wingdings" panose="05000000000000000000" pitchFamily="2" charset="2"/>
              </a:rPr>
              <a:t> spread risk &amp; provide liquidity to traditionally illiquid asset. The US current account deficit (reached &gt;6.5% of GDP, or $800 billion in 2006) is simply a reflection of a broader trend toward global financial deepening.</a:t>
            </a:r>
          </a:p>
          <a:p>
            <a:pPr>
              <a:spcBef>
                <a:spcPts val="1200"/>
              </a:spcBef>
            </a:pPr>
            <a:r>
              <a:rPr lang="en-US" dirty="0">
                <a:sym typeface="Wingdings" panose="05000000000000000000" pitchFamily="2" charset="2"/>
              </a:rPr>
              <a:t>Paul O’Neil – U.S. Treasury Secretary: it was natural for other countries to lend to the US given its’ high rate of proactivity growth and that the current account was a “meaningless concept”.</a:t>
            </a:r>
          </a:p>
          <a:p>
            <a:pPr>
              <a:spcBef>
                <a:spcPts val="1200"/>
              </a:spcBef>
            </a:pPr>
            <a:r>
              <a:rPr lang="en-US" dirty="0">
                <a:sym typeface="Wingdings" panose="05000000000000000000" pitchFamily="2" charset="2"/>
              </a:rPr>
              <a:t>Ben Bernanke – Greenspan’s successor: the U.S. borrowing binge is the product of a huge pool of net savings in search of a safe and dynamic resting place – the United State.</a:t>
            </a:r>
          </a:p>
          <a:p>
            <a:pPr>
              <a:spcBef>
                <a:spcPts val="1200"/>
              </a:spcBef>
            </a:pPr>
            <a:r>
              <a:rPr lang="en-US" dirty="0">
                <a:sym typeface="Wingdings" panose="05000000000000000000" pitchFamily="2" charset="2"/>
              </a:rPr>
              <a:t>IMF, World Economic Outlook (April 2007): risks to the global economy had become extremely low and that, for the moment, there were no great worries. </a:t>
            </a:r>
            <a:endParaRPr lang="en-US" dirty="0"/>
          </a:p>
        </p:txBody>
      </p:sp>
      <p:sp>
        <p:nvSpPr>
          <p:cNvPr id="5" name="Text Placeholder 4">
            <a:extLst>
              <a:ext uri="{FF2B5EF4-FFF2-40B4-BE49-F238E27FC236}">
                <a16:creationId xmlns:a16="http://schemas.microsoft.com/office/drawing/2014/main" id="{3F0D621A-E3B1-4234-9A8C-D8514F8BFC7F}"/>
              </a:ext>
            </a:extLst>
          </p:cNvPr>
          <p:cNvSpPr>
            <a:spLocks noGrp="1"/>
          </p:cNvSpPr>
          <p:nvPr>
            <p:ph type="body" sz="quarter" idx="3"/>
          </p:nvPr>
        </p:nvSpPr>
        <p:spPr/>
        <p:txBody>
          <a:bodyPr/>
          <a:lstStyle/>
          <a:p>
            <a:r>
              <a:rPr lang="en-US" b="1" dirty="0"/>
              <a:t>What lead to this thinking?</a:t>
            </a:r>
          </a:p>
        </p:txBody>
      </p:sp>
      <p:sp>
        <p:nvSpPr>
          <p:cNvPr id="6" name="Content Placeholder 5">
            <a:extLst>
              <a:ext uri="{FF2B5EF4-FFF2-40B4-BE49-F238E27FC236}">
                <a16:creationId xmlns:a16="http://schemas.microsoft.com/office/drawing/2014/main" id="{282CF161-E45F-4573-990F-AD498F89FBC6}"/>
              </a:ext>
            </a:extLst>
          </p:cNvPr>
          <p:cNvSpPr>
            <a:spLocks noGrp="1"/>
          </p:cNvSpPr>
          <p:nvPr>
            <p:ph sz="quarter" idx="4"/>
          </p:nvPr>
        </p:nvSpPr>
        <p:spPr/>
        <p:txBody>
          <a:bodyPr>
            <a:normAutofit fontScale="85000" lnSpcReduction="20000"/>
          </a:bodyPr>
          <a:lstStyle/>
          <a:p>
            <a:r>
              <a:rPr lang="en-US" dirty="0">
                <a:solidFill>
                  <a:srgbClr val="A51417"/>
                </a:solidFill>
              </a:rPr>
              <a:t>The US</a:t>
            </a:r>
            <a:r>
              <a:rPr lang="en-US" dirty="0"/>
              <a:t>, with the world’s most reliable system of financial regulations, the most innovative financial system, a strong political system, and the world’s largest and most liquid capital markets, </a:t>
            </a:r>
            <a:r>
              <a:rPr lang="en-US" dirty="0">
                <a:solidFill>
                  <a:srgbClr val="A51417"/>
                </a:solidFill>
              </a:rPr>
              <a:t>is special</a:t>
            </a:r>
            <a:r>
              <a:rPr lang="en-US" dirty="0"/>
              <a:t>. </a:t>
            </a:r>
          </a:p>
          <a:p>
            <a:r>
              <a:rPr lang="en-US" dirty="0"/>
              <a:t>Rapidly emerging </a:t>
            </a:r>
            <a:r>
              <a:rPr lang="en-US" dirty="0">
                <a:solidFill>
                  <a:srgbClr val="A51417"/>
                </a:solidFill>
              </a:rPr>
              <a:t>developing economies </a:t>
            </a:r>
            <a:r>
              <a:rPr lang="en-US" dirty="0"/>
              <a:t>needed a </a:t>
            </a:r>
            <a:r>
              <a:rPr lang="en-US" dirty="0">
                <a:solidFill>
                  <a:srgbClr val="A51417"/>
                </a:solidFill>
              </a:rPr>
              <a:t>secure</a:t>
            </a:r>
            <a:r>
              <a:rPr lang="en-US" dirty="0"/>
              <a:t> </a:t>
            </a:r>
            <a:r>
              <a:rPr lang="en-US" dirty="0">
                <a:solidFill>
                  <a:srgbClr val="A51417"/>
                </a:solidFill>
              </a:rPr>
              <a:t>place</a:t>
            </a:r>
            <a:r>
              <a:rPr lang="en-US" dirty="0"/>
              <a:t> for investment and diversification. </a:t>
            </a:r>
          </a:p>
          <a:p>
            <a:r>
              <a:rPr lang="en-US" dirty="0">
                <a:solidFill>
                  <a:srgbClr val="A51417"/>
                </a:solidFill>
              </a:rPr>
              <a:t>New financial instruments </a:t>
            </a:r>
            <a:r>
              <a:rPr lang="en-US" dirty="0"/>
              <a:t>were allowing many new borrowers to enter mortgage markets.</a:t>
            </a:r>
          </a:p>
          <a:p>
            <a:r>
              <a:rPr lang="en-US" dirty="0"/>
              <a:t>All that was happening was just a further </a:t>
            </a:r>
            <a:r>
              <a:rPr lang="en-US" dirty="0">
                <a:solidFill>
                  <a:srgbClr val="A51417"/>
                </a:solidFill>
              </a:rPr>
              <a:t>deepening of financial globalization </a:t>
            </a:r>
            <a:r>
              <a:rPr lang="en-US" dirty="0"/>
              <a:t>thanks to innovations. </a:t>
            </a:r>
          </a:p>
        </p:txBody>
      </p:sp>
      <p:sp>
        <p:nvSpPr>
          <p:cNvPr id="8" name="Rectangle 7">
            <a:extLst>
              <a:ext uri="{FF2B5EF4-FFF2-40B4-BE49-F238E27FC236}">
                <a16:creationId xmlns:a16="http://schemas.microsoft.com/office/drawing/2014/main" id="{BC338D21-9530-4460-B05F-A70BF56ECDEB}"/>
              </a:ext>
            </a:extLst>
          </p:cNvPr>
          <p:cNvSpPr/>
          <p:nvPr/>
        </p:nvSpPr>
        <p:spPr>
          <a:xfrm>
            <a:off x="622937" y="1242040"/>
            <a:ext cx="4509568" cy="400110"/>
          </a:xfrm>
          <a:prstGeom prst="rect">
            <a:avLst/>
          </a:prstGeom>
        </p:spPr>
        <p:txBody>
          <a:bodyPr wrap="none">
            <a:spAutoFit/>
          </a:bodyPr>
          <a:lstStyle/>
          <a:p>
            <a:r>
              <a:rPr lang="en-US" sz="2000" i="1" dirty="0">
                <a:solidFill>
                  <a:srgbClr val="A51417"/>
                </a:solidFill>
                <a:latin typeface="Georgia" panose="02040502050405020303" pitchFamily="18" charset="0"/>
              </a:rPr>
              <a:t>The This-Time-is-Different Syndrome</a:t>
            </a:r>
            <a:endParaRPr lang="en-US" sz="2000" i="1" dirty="0">
              <a:solidFill>
                <a:schemeClr val="tx1">
                  <a:lumMod val="75000"/>
                  <a:lumOff val="25000"/>
                </a:schemeClr>
              </a:solidFill>
              <a:latin typeface="Georgia" panose="02040502050405020303" pitchFamily="18" charset="0"/>
            </a:endParaRPr>
          </a:p>
        </p:txBody>
      </p:sp>
    </p:spTree>
    <p:extLst>
      <p:ext uri="{BB962C8B-B14F-4D97-AF65-F5344CB8AC3E}">
        <p14:creationId xmlns:p14="http://schemas.microsoft.com/office/powerpoint/2010/main" val="166753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4AC84B-F6D6-4AEE-AFF7-88FD1BA0CD08}"/>
              </a:ext>
            </a:extLst>
          </p:cNvPr>
          <p:cNvSpPr>
            <a:spLocks noGrp="1"/>
          </p:cNvSpPr>
          <p:nvPr>
            <p:ph type="body" idx="1"/>
          </p:nvPr>
        </p:nvSpPr>
        <p:spPr/>
        <p:txBody>
          <a:bodyPr>
            <a:normAutofit/>
          </a:bodyPr>
          <a:lstStyle/>
          <a:p>
            <a:r>
              <a:rPr lang="en-US" b="1" dirty="0"/>
              <a:t>The Comparison Group:</a:t>
            </a:r>
          </a:p>
        </p:txBody>
      </p:sp>
      <p:sp>
        <p:nvSpPr>
          <p:cNvPr id="5" name="Text Placeholder 4">
            <a:extLst>
              <a:ext uri="{FF2B5EF4-FFF2-40B4-BE49-F238E27FC236}">
                <a16:creationId xmlns:a16="http://schemas.microsoft.com/office/drawing/2014/main" id="{8D067C40-3030-469A-B830-044A3F70D466}"/>
              </a:ext>
            </a:extLst>
          </p:cNvPr>
          <p:cNvSpPr>
            <a:spLocks noGrp="1"/>
          </p:cNvSpPr>
          <p:nvPr>
            <p:ph type="body" sz="quarter" idx="3"/>
          </p:nvPr>
        </p:nvSpPr>
        <p:spPr/>
        <p:txBody>
          <a:bodyPr/>
          <a:lstStyle/>
          <a:p>
            <a:r>
              <a:rPr lang="en-US" b="1" dirty="0"/>
              <a:t>The “Big Five” </a:t>
            </a:r>
          </a:p>
        </p:txBody>
      </p:sp>
      <p:sp>
        <p:nvSpPr>
          <p:cNvPr id="6" name="Content Placeholder 5">
            <a:extLst>
              <a:ext uri="{FF2B5EF4-FFF2-40B4-BE49-F238E27FC236}">
                <a16:creationId xmlns:a16="http://schemas.microsoft.com/office/drawing/2014/main" id="{1C57C5D4-752D-4FB4-A2DB-10B4B920DF64}"/>
              </a:ext>
            </a:extLst>
          </p:cNvPr>
          <p:cNvSpPr>
            <a:spLocks noGrp="1"/>
          </p:cNvSpPr>
          <p:nvPr>
            <p:ph sz="quarter" idx="4"/>
          </p:nvPr>
        </p:nvSpPr>
        <p:spPr/>
        <p:txBody>
          <a:bodyPr/>
          <a:lstStyle/>
          <a:p>
            <a:r>
              <a:rPr lang="en-US" dirty="0"/>
              <a:t>Spain in 1977, Norway in 1987, Finland in 1991, Sweden in 1991, and </a:t>
            </a:r>
            <a:r>
              <a:rPr lang="en-US" dirty="0">
                <a:solidFill>
                  <a:srgbClr val="A51417"/>
                </a:solidFill>
              </a:rPr>
              <a:t>Japan in 1992</a:t>
            </a:r>
            <a:r>
              <a:rPr lang="en-US" dirty="0"/>
              <a:t>.</a:t>
            </a:r>
          </a:p>
          <a:p>
            <a:r>
              <a:rPr lang="en-US" dirty="0"/>
              <a:t>These “Big Five” crises have all involved major declines in output over a protracted period, often lasting over two year. </a:t>
            </a:r>
          </a:p>
        </p:txBody>
      </p:sp>
      <p:sp>
        <p:nvSpPr>
          <p:cNvPr id="7" name="Title 1">
            <a:extLst>
              <a:ext uri="{FF2B5EF4-FFF2-40B4-BE49-F238E27FC236}">
                <a16:creationId xmlns:a16="http://schemas.microsoft.com/office/drawing/2014/main" id="{DA2E1C79-A616-4FD5-8BA3-DEEB78D472C3}"/>
              </a:ext>
            </a:extLst>
          </p:cNvPr>
          <p:cNvSpPr>
            <a:spLocks noGrp="1"/>
          </p:cNvSpPr>
          <p:nvPr>
            <p:ph type="title"/>
          </p:nvPr>
        </p:nvSpPr>
        <p:spPr>
          <a:xfrm>
            <a:off x="622937" y="437444"/>
            <a:ext cx="9649953" cy="980194"/>
          </a:xfrm>
        </p:spPr>
        <p:txBody>
          <a:bodyPr/>
          <a:lstStyle/>
          <a:p>
            <a:r>
              <a:rPr lang="en-US" b="1" dirty="0"/>
              <a:t>The Second Great Contraction </a:t>
            </a:r>
          </a:p>
        </p:txBody>
      </p:sp>
      <p:sp>
        <p:nvSpPr>
          <p:cNvPr id="8" name="Rectangle 7">
            <a:extLst>
              <a:ext uri="{FF2B5EF4-FFF2-40B4-BE49-F238E27FC236}">
                <a16:creationId xmlns:a16="http://schemas.microsoft.com/office/drawing/2014/main" id="{CE7B7835-C00F-40FD-97B0-C6F990B0D72F}"/>
              </a:ext>
            </a:extLst>
          </p:cNvPr>
          <p:cNvSpPr/>
          <p:nvPr/>
        </p:nvSpPr>
        <p:spPr>
          <a:xfrm>
            <a:off x="622937" y="1242040"/>
            <a:ext cx="7859844" cy="400110"/>
          </a:xfrm>
          <a:prstGeom prst="rect">
            <a:avLst/>
          </a:prstGeom>
        </p:spPr>
        <p:txBody>
          <a:bodyPr wrap="none">
            <a:spAutoFit/>
          </a:bodyPr>
          <a:lstStyle/>
          <a:p>
            <a:r>
              <a:rPr lang="en-US" sz="2000" i="1" dirty="0">
                <a:solidFill>
                  <a:srgbClr val="A51417"/>
                </a:solidFill>
                <a:latin typeface="Georgia" panose="02040502050405020303" pitchFamily="18" charset="0"/>
              </a:rPr>
              <a:t>A comparison with past crises in advanced economies – </a:t>
            </a:r>
            <a:r>
              <a:rPr lang="en-US" sz="2000" b="1" i="1" dirty="0" err="1">
                <a:solidFill>
                  <a:srgbClr val="A51417"/>
                </a:solidFill>
                <a:latin typeface="Georgia" panose="02040502050405020303" pitchFamily="18" charset="0"/>
              </a:rPr>
              <a:t>Precrisis</a:t>
            </a:r>
            <a:endParaRPr lang="en-US" sz="2000" b="1" i="1" dirty="0">
              <a:solidFill>
                <a:schemeClr val="tx1">
                  <a:lumMod val="75000"/>
                  <a:lumOff val="25000"/>
                </a:schemeClr>
              </a:solidFill>
              <a:latin typeface="Georgia" panose="02040502050405020303" pitchFamily="18" charset="0"/>
            </a:endParaRPr>
          </a:p>
        </p:txBody>
      </p:sp>
      <p:sp>
        <p:nvSpPr>
          <p:cNvPr id="12" name="Content Placeholder 11">
            <a:extLst>
              <a:ext uri="{FF2B5EF4-FFF2-40B4-BE49-F238E27FC236}">
                <a16:creationId xmlns:a16="http://schemas.microsoft.com/office/drawing/2014/main" id="{368ED20C-2A74-41A2-8FE0-859EA5268749}"/>
              </a:ext>
            </a:extLst>
          </p:cNvPr>
          <p:cNvSpPr>
            <a:spLocks noGrp="1"/>
          </p:cNvSpPr>
          <p:nvPr>
            <p:ph sz="half" idx="2"/>
          </p:nvPr>
        </p:nvSpPr>
        <p:spPr/>
        <p:txBody>
          <a:bodyPr>
            <a:normAutofit lnSpcReduction="10000"/>
          </a:bodyPr>
          <a:lstStyle/>
          <a:p>
            <a:r>
              <a:rPr lang="en-US" dirty="0"/>
              <a:t>18 bank-centered financial crises that occurred in the post-WWII period</a:t>
            </a:r>
          </a:p>
          <a:p>
            <a:r>
              <a:rPr lang="en-US" dirty="0"/>
              <a:t>Although limit the attention to crises in industrialized economies, F.C. in emerging markets and those in advanced economies are not so different.</a:t>
            </a:r>
          </a:p>
          <a:p>
            <a:r>
              <a:rPr lang="en-US" dirty="0"/>
              <a:t>Divided into two subgroups: severe (systemic) crises: The “Big Five” and milder crises.</a:t>
            </a:r>
          </a:p>
          <a:p>
            <a:endParaRPr lang="en-US" dirty="0"/>
          </a:p>
        </p:txBody>
      </p:sp>
    </p:spTree>
    <p:extLst>
      <p:ext uri="{BB962C8B-B14F-4D97-AF65-F5344CB8AC3E}">
        <p14:creationId xmlns:p14="http://schemas.microsoft.com/office/powerpoint/2010/main" val="5179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fade">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4AC84B-F6D6-4AEE-AFF7-88FD1BA0CD08}"/>
              </a:ext>
            </a:extLst>
          </p:cNvPr>
          <p:cNvSpPr>
            <a:spLocks noGrp="1"/>
          </p:cNvSpPr>
          <p:nvPr>
            <p:ph type="body" idx="1"/>
          </p:nvPr>
        </p:nvSpPr>
        <p:spPr/>
        <p:txBody>
          <a:bodyPr>
            <a:normAutofit/>
          </a:bodyPr>
          <a:lstStyle/>
          <a:p>
            <a:r>
              <a:rPr lang="en-US" b="1" dirty="0"/>
              <a:t>Which variables to compare?</a:t>
            </a:r>
          </a:p>
        </p:txBody>
      </p:sp>
      <p:sp>
        <p:nvSpPr>
          <p:cNvPr id="7" name="Title 1">
            <a:extLst>
              <a:ext uri="{FF2B5EF4-FFF2-40B4-BE49-F238E27FC236}">
                <a16:creationId xmlns:a16="http://schemas.microsoft.com/office/drawing/2014/main" id="{DA2E1C79-A616-4FD5-8BA3-DEEB78D472C3}"/>
              </a:ext>
            </a:extLst>
          </p:cNvPr>
          <p:cNvSpPr>
            <a:spLocks noGrp="1"/>
          </p:cNvSpPr>
          <p:nvPr>
            <p:ph type="title"/>
          </p:nvPr>
        </p:nvSpPr>
        <p:spPr>
          <a:xfrm>
            <a:off x="622937" y="437444"/>
            <a:ext cx="9649953" cy="980194"/>
          </a:xfrm>
        </p:spPr>
        <p:txBody>
          <a:bodyPr/>
          <a:lstStyle/>
          <a:p>
            <a:r>
              <a:rPr lang="en-US" b="1" dirty="0"/>
              <a:t>The Second Great Contraction </a:t>
            </a:r>
          </a:p>
        </p:txBody>
      </p:sp>
      <p:sp>
        <p:nvSpPr>
          <p:cNvPr id="8" name="Rectangle 7">
            <a:extLst>
              <a:ext uri="{FF2B5EF4-FFF2-40B4-BE49-F238E27FC236}">
                <a16:creationId xmlns:a16="http://schemas.microsoft.com/office/drawing/2014/main" id="{CE7B7835-C00F-40FD-97B0-C6F990B0D72F}"/>
              </a:ext>
            </a:extLst>
          </p:cNvPr>
          <p:cNvSpPr/>
          <p:nvPr/>
        </p:nvSpPr>
        <p:spPr>
          <a:xfrm>
            <a:off x="622937" y="1242040"/>
            <a:ext cx="7859844" cy="400110"/>
          </a:xfrm>
          <a:prstGeom prst="rect">
            <a:avLst/>
          </a:prstGeom>
        </p:spPr>
        <p:txBody>
          <a:bodyPr wrap="none">
            <a:spAutoFit/>
          </a:bodyPr>
          <a:lstStyle/>
          <a:p>
            <a:r>
              <a:rPr lang="en-US" sz="2000" i="1" dirty="0">
                <a:solidFill>
                  <a:srgbClr val="A51417"/>
                </a:solidFill>
                <a:latin typeface="Georgia" panose="02040502050405020303" pitchFamily="18" charset="0"/>
              </a:rPr>
              <a:t>A comparison with past crises in advanced economies – </a:t>
            </a:r>
            <a:r>
              <a:rPr lang="en-US" sz="2000" b="1" i="1" dirty="0" err="1">
                <a:solidFill>
                  <a:srgbClr val="A51417"/>
                </a:solidFill>
                <a:latin typeface="Georgia" panose="02040502050405020303" pitchFamily="18" charset="0"/>
              </a:rPr>
              <a:t>Precrisis</a:t>
            </a:r>
            <a:endParaRPr lang="en-US" sz="2000" b="1" i="1" dirty="0">
              <a:solidFill>
                <a:schemeClr val="tx1">
                  <a:lumMod val="75000"/>
                  <a:lumOff val="25000"/>
                </a:schemeClr>
              </a:solidFill>
              <a:latin typeface="Georgia" panose="02040502050405020303" pitchFamily="18" charset="0"/>
            </a:endParaRPr>
          </a:p>
        </p:txBody>
      </p:sp>
      <p:sp>
        <p:nvSpPr>
          <p:cNvPr id="12" name="Content Placeholder 11">
            <a:extLst>
              <a:ext uri="{FF2B5EF4-FFF2-40B4-BE49-F238E27FC236}">
                <a16:creationId xmlns:a16="http://schemas.microsoft.com/office/drawing/2014/main" id="{368ED20C-2A74-41A2-8FE0-859EA5268749}"/>
              </a:ext>
            </a:extLst>
          </p:cNvPr>
          <p:cNvSpPr>
            <a:spLocks noGrp="1"/>
          </p:cNvSpPr>
          <p:nvPr>
            <p:ph sz="half" idx="2"/>
          </p:nvPr>
        </p:nvSpPr>
        <p:spPr>
          <a:xfrm>
            <a:off x="609600" y="2174875"/>
            <a:ext cx="10621818" cy="3951288"/>
          </a:xfrm>
        </p:spPr>
        <p:txBody>
          <a:bodyPr>
            <a:normAutofit fontScale="92500" lnSpcReduction="20000"/>
          </a:bodyPr>
          <a:lstStyle/>
          <a:p>
            <a:pPr marL="0" indent="0">
              <a:buNone/>
            </a:pPr>
            <a:r>
              <a:rPr lang="en-US" b="1" dirty="0"/>
              <a:t>Precursors to a F.C.:</a:t>
            </a:r>
          </a:p>
          <a:p>
            <a:r>
              <a:rPr lang="en-US" dirty="0"/>
              <a:t>Markedly rising asset prices </a:t>
            </a:r>
          </a:p>
          <a:p>
            <a:pPr marL="0" indent="0">
              <a:buNone/>
            </a:pPr>
            <a:r>
              <a:rPr lang="en-US" dirty="0"/>
              <a:t>	</a:t>
            </a:r>
            <a:r>
              <a:rPr lang="en-US" sz="1800" i="1" dirty="0"/>
              <a:t>– Real housing prices &amp; growth rates in equity price indexes</a:t>
            </a:r>
            <a:endParaRPr lang="en-US" i="1" dirty="0"/>
          </a:p>
          <a:p>
            <a:r>
              <a:rPr lang="en-US" dirty="0"/>
              <a:t>Slowing real economic activity </a:t>
            </a:r>
          </a:p>
          <a:p>
            <a:pPr marL="0" indent="0">
              <a:buNone/>
            </a:pPr>
            <a:r>
              <a:rPr lang="en-US" dirty="0"/>
              <a:t>	</a:t>
            </a:r>
            <a:r>
              <a:rPr lang="en-US" sz="1800" i="1" dirty="0"/>
              <a:t>– Real per capita GDP growth </a:t>
            </a:r>
          </a:p>
          <a:p>
            <a:r>
              <a:rPr lang="en-US" dirty="0"/>
              <a:t>Large current account deficits </a:t>
            </a:r>
          </a:p>
          <a:p>
            <a:pPr marL="0" indent="0">
              <a:buNone/>
            </a:pPr>
            <a:r>
              <a:rPr lang="en-US" dirty="0"/>
              <a:t>	</a:t>
            </a:r>
            <a:r>
              <a:rPr lang="en-US" sz="1800" i="1" dirty="0"/>
              <a:t>– Ratio of current account deficits to GDP</a:t>
            </a:r>
          </a:p>
          <a:p>
            <a:r>
              <a:rPr lang="en-US" dirty="0"/>
              <a:t>Sustained debt buildups </a:t>
            </a:r>
          </a:p>
          <a:p>
            <a:pPr marL="0" indent="0">
              <a:buNone/>
            </a:pPr>
            <a:r>
              <a:rPr lang="en-US" dirty="0"/>
              <a:t>	</a:t>
            </a:r>
            <a:r>
              <a:rPr lang="en-US" sz="1800" i="1" dirty="0"/>
              <a:t>– Real public debt</a:t>
            </a:r>
          </a:p>
          <a:p>
            <a:r>
              <a:rPr lang="en-US" dirty="0"/>
              <a:t>Massive capital inflows</a:t>
            </a:r>
          </a:p>
          <a:p>
            <a:r>
              <a:rPr lang="en-US" dirty="0"/>
              <a:t>Financial liberalization/innovation</a:t>
            </a:r>
          </a:p>
        </p:txBody>
      </p:sp>
    </p:spTree>
    <p:extLst>
      <p:ext uri="{BB962C8B-B14F-4D97-AF65-F5344CB8AC3E}">
        <p14:creationId xmlns:p14="http://schemas.microsoft.com/office/powerpoint/2010/main" val="117994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fade">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fade">
                                      <p:cBhvr>
                                        <p:cTn id="25" dur="500"/>
                                        <p:tgtEl>
                                          <p:spTgt spid="1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animEffect transition="in" filter="fade">
                                      <p:cBhvr>
                                        <p:cTn id="30" dur="500"/>
                                        <p:tgtEl>
                                          <p:spTgt spid="1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animEffect transition="in" filter="fade">
                                      <p:cBhvr>
                                        <p:cTn id="35" dur="500"/>
                                        <p:tgtEl>
                                          <p:spTgt spid="1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xEl>
                                              <p:pRg st="6" end="6"/>
                                            </p:txEl>
                                          </p:spTgt>
                                        </p:tgtEl>
                                        <p:attrNameLst>
                                          <p:attrName>style.visibility</p:attrName>
                                        </p:attrNameLst>
                                      </p:cBhvr>
                                      <p:to>
                                        <p:strVal val="visible"/>
                                      </p:to>
                                    </p:set>
                                    <p:animEffect transition="in" filter="fade">
                                      <p:cBhvr>
                                        <p:cTn id="40" dur="500"/>
                                        <p:tgtEl>
                                          <p:spTgt spid="12">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xEl>
                                              <p:pRg st="7" end="7"/>
                                            </p:txEl>
                                          </p:spTgt>
                                        </p:tgtEl>
                                        <p:attrNameLst>
                                          <p:attrName>style.visibility</p:attrName>
                                        </p:attrNameLst>
                                      </p:cBhvr>
                                      <p:to>
                                        <p:strVal val="visible"/>
                                      </p:to>
                                    </p:set>
                                    <p:animEffect transition="in" filter="fade">
                                      <p:cBhvr>
                                        <p:cTn id="45" dur="500"/>
                                        <p:tgtEl>
                                          <p:spTgt spid="12">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xEl>
                                              <p:pRg st="8" end="8"/>
                                            </p:txEl>
                                          </p:spTgt>
                                        </p:tgtEl>
                                        <p:attrNameLst>
                                          <p:attrName>style.visibility</p:attrName>
                                        </p:attrNameLst>
                                      </p:cBhvr>
                                      <p:to>
                                        <p:strVal val="visible"/>
                                      </p:to>
                                    </p:set>
                                    <p:animEffect transition="in" filter="fade">
                                      <p:cBhvr>
                                        <p:cTn id="50" dur="500"/>
                                        <p:tgtEl>
                                          <p:spTgt spid="12">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xEl>
                                              <p:pRg st="9" end="9"/>
                                            </p:txEl>
                                          </p:spTgt>
                                        </p:tgtEl>
                                        <p:attrNameLst>
                                          <p:attrName>style.visibility</p:attrName>
                                        </p:attrNameLst>
                                      </p:cBhvr>
                                      <p:to>
                                        <p:strVal val="visible"/>
                                      </p:to>
                                    </p:set>
                                    <p:animEffect transition="in" filter="fade">
                                      <p:cBhvr>
                                        <p:cTn id="55" dur="500"/>
                                        <p:tgtEl>
                                          <p:spTgt spid="12">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xEl>
                                              <p:pRg st="10" end="10"/>
                                            </p:txEl>
                                          </p:spTgt>
                                        </p:tgtEl>
                                        <p:attrNameLst>
                                          <p:attrName>style.visibility</p:attrName>
                                        </p:attrNameLst>
                                      </p:cBhvr>
                                      <p:to>
                                        <p:strVal val="visible"/>
                                      </p:to>
                                    </p:set>
                                    <p:animEffect transition="in" filter="fade">
                                      <p:cBhvr>
                                        <p:cTn id="60"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1094</TotalTime>
  <Words>2520</Words>
  <Application>Microsoft Office PowerPoint</Application>
  <PresentationFormat>Widescreen</PresentationFormat>
  <Paragraphs>207</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华文新魏</vt:lpstr>
      <vt:lpstr>Arial</vt:lpstr>
      <vt:lpstr>Calibri</vt:lpstr>
      <vt:lpstr>Georgia</vt:lpstr>
      <vt:lpstr>Rockwell</vt:lpstr>
      <vt:lpstr>Times New Roman</vt:lpstr>
      <vt:lpstr>Wingdings</vt:lpstr>
      <vt:lpstr>Office Theme</vt:lpstr>
      <vt:lpstr>THIS TIME IS DIFFERENT Eight Centuries of Financial Folly</vt:lpstr>
      <vt:lpstr>Did you know?</vt:lpstr>
      <vt:lpstr>Authors &amp; Book structure</vt:lpstr>
      <vt:lpstr>The This-Time-is-Different Syndrome</vt:lpstr>
      <vt:lpstr>Classification of the Crises</vt:lpstr>
      <vt:lpstr>A Brief History of F.C. (1900-2008)</vt:lpstr>
      <vt:lpstr>The Second Great Contraction </vt:lpstr>
      <vt:lpstr>The Second Great Contraction </vt:lpstr>
      <vt:lpstr>The Second Great Contraction </vt:lpstr>
      <vt:lpstr>The Second Great Contraction </vt:lpstr>
      <vt:lpstr>The Second Great Contraction </vt:lpstr>
      <vt:lpstr>The Second Great Contraction </vt:lpstr>
      <vt:lpstr>The Second Great Contraction </vt:lpstr>
      <vt:lpstr>The Second Great Contraction </vt:lpstr>
      <vt:lpstr>The Second Great Contraction </vt:lpstr>
      <vt:lpstr>Composite Index of Crises</vt:lpstr>
      <vt:lpstr>Composite Index of Crises</vt:lpstr>
      <vt:lpstr>What have we learned?</vt:lpstr>
      <vt:lpstr>Is “today” different?</vt:lpstr>
      <vt:lpstr>Is “today” different?</vt:lpstr>
      <vt:lpstr>The This-Time-is-Different Syndrome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dc:creator>
  <cp:lastModifiedBy>MSI</cp:lastModifiedBy>
  <cp:revision>323</cp:revision>
  <dcterms:created xsi:type="dcterms:W3CDTF">2013-07-09T17:46:55Z</dcterms:created>
  <dcterms:modified xsi:type="dcterms:W3CDTF">2017-09-26T17:41:22Z</dcterms:modified>
</cp:coreProperties>
</file>